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4043" r:id="rId2"/>
    <p:sldId id="695" r:id="rId3"/>
    <p:sldId id="862" r:id="rId4"/>
    <p:sldId id="4104" r:id="rId5"/>
    <p:sldId id="4044" r:id="rId6"/>
    <p:sldId id="4069" r:id="rId7"/>
    <p:sldId id="4079" r:id="rId8"/>
    <p:sldId id="4068" r:id="rId9"/>
    <p:sldId id="4098" r:id="rId10"/>
    <p:sldId id="4096" r:id="rId11"/>
    <p:sldId id="4094" r:id="rId12"/>
    <p:sldId id="4095" r:id="rId13"/>
    <p:sldId id="4057" r:id="rId14"/>
    <p:sldId id="4062" r:id="rId15"/>
    <p:sldId id="4085" r:id="rId16"/>
    <p:sldId id="4067" r:id="rId17"/>
    <p:sldId id="4107" r:id="rId18"/>
    <p:sldId id="4055" r:id="rId19"/>
    <p:sldId id="4086" r:id="rId20"/>
    <p:sldId id="4087" r:id="rId21"/>
    <p:sldId id="4108" r:id="rId22"/>
    <p:sldId id="4074" r:id="rId23"/>
    <p:sldId id="4088" r:id="rId24"/>
    <p:sldId id="4089" r:id="rId25"/>
    <p:sldId id="4102" r:id="rId26"/>
    <p:sldId id="4106" r:id="rId27"/>
    <p:sldId id="4110" r:id="rId28"/>
    <p:sldId id="4111" r:id="rId29"/>
    <p:sldId id="4112" r:id="rId30"/>
    <p:sldId id="4092" r:id="rId31"/>
    <p:sldId id="696" r:id="rId32"/>
    <p:sldId id="4053" r:id="rId33"/>
    <p:sldId id="4056" r:id="rId34"/>
    <p:sldId id="4093" r:id="rId35"/>
    <p:sldId id="4080" r:id="rId36"/>
    <p:sldId id="4103" r:id="rId3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38"/>
    <a:srgbClr val="FFFFFF"/>
    <a:srgbClr val="9DD7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p:scale>
          <a:sx n="95" d="100"/>
          <a:sy n="95" d="100"/>
        </p:scale>
        <p:origin x="808" y="276"/>
      </p:cViewPr>
      <p:guideLst/>
    </p:cSldViewPr>
  </p:slideViewPr>
  <p:notesTextViewPr>
    <p:cViewPr>
      <p:scale>
        <a:sx n="1" d="1"/>
        <a:sy n="1" d="1"/>
      </p:scale>
      <p:origin x="0" y="0"/>
    </p:cViewPr>
  </p:notesTextViewPr>
  <p:sorterViewPr>
    <p:cViewPr>
      <p:scale>
        <a:sx n="122" d="100"/>
        <a:sy n="122" d="100"/>
      </p:scale>
      <p:origin x="0" y="-56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05A408-D49E-0CCE-BB2F-25B68C43FE96}"/>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562A965-300A-674E-08E5-D7F392843E61}"/>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BCE1CFE3-01AD-4066-A495-17409B7DBAC9}" type="datetimeFigureOut">
              <a:rPr lang="en-US" smtClean="0"/>
              <a:t>1/8/2026</a:t>
            </a:fld>
            <a:endParaRPr lang="en-US"/>
          </a:p>
        </p:txBody>
      </p:sp>
      <p:sp>
        <p:nvSpPr>
          <p:cNvPr id="4" name="Footer Placeholder 3">
            <a:extLst>
              <a:ext uri="{FF2B5EF4-FFF2-40B4-BE49-F238E27FC236}">
                <a16:creationId xmlns:a16="http://schemas.microsoft.com/office/drawing/2014/main" id="{7B96F42C-EA62-59AB-49F2-408F7C7DD3CA}"/>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24852CF-F112-D7E3-37FC-C3D363685DAF}"/>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C5704DAF-5D3C-40B5-B617-E77A1D56DC45}" type="slidenum">
              <a:rPr lang="en-US" smtClean="0"/>
              <a:t>‹#›</a:t>
            </a:fld>
            <a:endParaRPr lang="en-US"/>
          </a:p>
        </p:txBody>
      </p:sp>
    </p:spTree>
    <p:extLst>
      <p:ext uri="{BB962C8B-B14F-4D97-AF65-F5344CB8AC3E}">
        <p14:creationId xmlns:p14="http://schemas.microsoft.com/office/powerpoint/2010/main" val="4167009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32" tIns="48317" rIns="96632" bIns="48317"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32" tIns="48317" rIns="96632" bIns="48317" rtlCol="0"/>
          <a:lstStyle>
            <a:lvl1pPr algn="r">
              <a:defRPr sz="1300"/>
            </a:lvl1pPr>
          </a:lstStyle>
          <a:p>
            <a:fld id="{58482860-FD5C-43BC-BD33-3E715E838AAD}" type="datetimeFigureOut">
              <a:rPr lang="en-US" smtClean="0"/>
              <a:t>1/8/2026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32" tIns="48317" rIns="96632" bIns="48317" rtlCol="0" anchor="ctr"/>
          <a:lstStyle/>
          <a:p>
            <a:endParaRPr lang="en-US"/>
          </a:p>
        </p:txBody>
      </p:sp>
      <p:sp>
        <p:nvSpPr>
          <p:cNvPr id="5" name="Notes Placeholder 4"/>
          <p:cNvSpPr>
            <a:spLocks noGrp="1"/>
          </p:cNvSpPr>
          <p:nvPr>
            <p:ph type="body" sz="quarter" idx="3"/>
          </p:nvPr>
        </p:nvSpPr>
        <p:spPr>
          <a:xfrm>
            <a:off x="731521" y="4620579"/>
            <a:ext cx="5852160" cy="3780473"/>
          </a:xfrm>
          <a:prstGeom prst="rect">
            <a:avLst/>
          </a:prstGeom>
        </p:spPr>
        <p:txBody>
          <a:bodyPr vert="horz" lIns="96632" tIns="48317" rIns="96632"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32" tIns="48317" rIns="96632" bIns="48317"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32" tIns="48317" rIns="96632" bIns="48317" rtlCol="0" anchor="b"/>
          <a:lstStyle>
            <a:lvl1pPr algn="r">
              <a:defRPr sz="1300"/>
            </a:lvl1pPr>
          </a:lstStyle>
          <a:p>
            <a:fld id="{E7BC7A7A-A7CF-443A-9D3A-BB3C1A0EA74D}" type="slidenum">
              <a:rPr lang="en-US" smtClean="0"/>
              <a:t>‹#›</a:t>
            </a:fld>
            <a:endParaRPr lang="en-US"/>
          </a:p>
        </p:txBody>
      </p:sp>
    </p:spTree>
    <p:extLst>
      <p:ext uri="{BB962C8B-B14F-4D97-AF65-F5344CB8AC3E}">
        <p14:creationId xmlns:p14="http://schemas.microsoft.com/office/powerpoint/2010/main" val="425147765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0007E-5CBF-3398-E7EA-0D1801C641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AA5C16-1DBB-5164-883B-4ED5464F8D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5840CD-4583-615E-F487-4F02CFBA839A}"/>
              </a:ext>
            </a:extLst>
          </p:cNvPr>
          <p:cNvSpPr>
            <a:spLocks noGrp="1"/>
          </p:cNvSpPr>
          <p:nvPr>
            <p:ph type="body" idx="1"/>
          </p:nvPr>
        </p:nvSpPr>
        <p:spPr/>
        <p:txBody>
          <a:bodyPr/>
          <a:lstStyle/>
          <a:p>
            <a:endParaRPr lang="en-US" dirty="0">
              <a:latin typeface="Century Gothic" panose="020B0502020202020204" pitchFamily="34" charset="0"/>
            </a:endParaRPr>
          </a:p>
        </p:txBody>
      </p:sp>
    </p:spTree>
    <p:extLst>
      <p:ext uri="{BB962C8B-B14F-4D97-AF65-F5344CB8AC3E}">
        <p14:creationId xmlns:p14="http://schemas.microsoft.com/office/powerpoint/2010/main" val="383987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74C9A-0A58-7F0E-AF59-414D33AB5E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F00ED7-89B5-FD81-EF43-B20A09DAF9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1DFE75-6108-9239-80AB-DF16246C9B99}"/>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116406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4CCE6-1ABE-39F7-1F83-C153D42B27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E21795-3A99-BF85-0653-D45808726D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BA7A2C-4F8E-DDAE-68A0-0D6A0329D17C}"/>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6738075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46621-AFE5-C127-760D-1AC2CB2246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134B2B-096A-88E4-7147-ED585D85CE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66AA8A-14FD-B690-FF34-D33F85EE1407}"/>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4764627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0A7F0-8D1D-F289-B7FE-E82986314A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08C8F0-A890-69F5-166D-EEF286E6D0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B68DC8-9FBC-4ABB-53D9-BC9EBB22BA33}"/>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90073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F688E-1927-00DD-7F79-DA6B43556A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2F0BD-7A60-8898-AE6F-A511AFA61F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BD2303-8DD9-9188-E69C-D588BB518DEE}"/>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132279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43A06-F8E0-36A7-2B31-C8A79EFB4F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78308C-5A36-5646-8C57-22C0EE37C8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D6F944-F7DF-F2C6-AA18-2BE27988B57E}"/>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1016728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6FA69-AF42-F0DE-72DA-113EED4847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FF054B-79FF-84D1-B3E0-56C2BC1AB8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9CA77A-C41F-22EC-5911-26C4CB90F9D9}"/>
              </a:ext>
            </a:extLst>
          </p:cNvPr>
          <p:cNvSpPr>
            <a:spLocks noGrp="1"/>
          </p:cNvSpPr>
          <p:nvPr>
            <p:ph type="body" idx="1"/>
          </p:nvPr>
        </p:nvSpPr>
        <p:spPr/>
        <p:txBody>
          <a:bodyPr/>
          <a:lstStyle/>
          <a:p>
            <a:endParaRPr lang="en-US" dirty="0">
              <a:latin typeface="Century Gothic" panose="020B0502020202020204" pitchFamily="34" charset="0"/>
            </a:endParaRPr>
          </a:p>
        </p:txBody>
      </p:sp>
    </p:spTree>
    <p:extLst>
      <p:ext uri="{BB962C8B-B14F-4D97-AF65-F5344CB8AC3E}">
        <p14:creationId xmlns:p14="http://schemas.microsoft.com/office/powerpoint/2010/main" val="17073136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C872B-3495-B604-373D-2C981FE04F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B5D000-410A-7FDE-9D8E-38776304099D}"/>
              </a:ext>
            </a:extLst>
          </p:cNvPr>
          <p:cNvSpPr>
            <a:spLocks noGrp="1" noRot="1" noChangeAspect="1"/>
          </p:cNvSpPr>
          <p:nvPr>
            <p:ph type="sldImg"/>
          </p:nvPr>
        </p:nvSpPr>
        <p:spPr>
          <a:xfrm>
            <a:off x="930275" y="1200150"/>
            <a:ext cx="5759450" cy="3240088"/>
          </a:xfrm>
        </p:spPr>
      </p:sp>
      <p:sp>
        <p:nvSpPr>
          <p:cNvPr id="3" name="Notes Placeholder 2">
            <a:extLst>
              <a:ext uri="{FF2B5EF4-FFF2-40B4-BE49-F238E27FC236}">
                <a16:creationId xmlns:a16="http://schemas.microsoft.com/office/drawing/2014/main" id="{624FEDE5-B2D3-4148-DBAD-BF4FAB11C16C}"/>
              </a:ext>
            </a:extLst>
          </p:cNvPr>
          <p:cNvSpPr>
            <a:spLocks noGrp="1"/>
          </p:cNvSpPr>
          <p:nvPr>
            <p:ph type="body" idx="1"/>
          </p:nvPr>
        </p:nvSpPr>
        <p:spPr/>
        <p:txBody>
          <a:bodyPr/>
          <a:lstStyle/>
          <a:p>
            <a:endParaRPr lang="en-US" dirty="0"/>
          </a:p>
          <a:p>
            <a:endParaRPr lang="en-US" dirty="0"/>
          </a:p>
        </p:txBody>
      </p:sp>
    </p:spTree>
    <p:extLst>
      <p:ext uri="{BB962C8B-B14F-4D97-AF65-F5344CB8AC3E}">
        <p14:creationId xmlns:p14="http://schemas.microsoft.com/office/powerpoint/2010/main" val="40509312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277DD-8279-0661-6F0F-35BF173EC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6FF596-F5D6-44C9-76D0-F58ABAE1CA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F6E876-E8C8-0277-5F0D-CBD48E1F7234}"/>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3048994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FF3ED-E5CB-3474-6DC1-69558AAA1B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FB9BA2-E431-0AE7-2077-34B7942924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C7FD80-899A-41C0-2D05-2082F978E1F7}"/>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184843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426400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193D5-D521-1C73-865C-E74D19903C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16E2EA-E5D9-67D3-2DA9-92E1B81FAB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1977DA-41EF-0B96-560F-836643778D17}"/>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479205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88EEF-4EEF-6C7D-28EA-E3263D0A97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91FA8D-49B3-4F55-249A-80F9D3036B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2F33F6-9FE1-9FB1-0EAA-70BF0A7A4894}"/>
              </a:ext>
            </a:extLst>
          </p:cNvPr>
          <p:cNvSpPr>
            <a:spLocks noGrp="1"/>
          </p:cNvSpPr>
          <p:nvPr>
            <p:ph type="body" idx="1"/>
          </p:nvPr>
        </p:nvSpPr>
        <p:spPr/>
        <p:txBody>
          <a:bodyPr/>
          <a:lstStyle/>
          <a:p>
            <a:endParaRPr lang="en-US" dirty="0">
              <a:latin typeface="Century Gothic" panose="020B0502020202020204" pitchFamily="34" charset="0"/>
            </a:endParaRPr>
          </a:p>
        </p:txBody>
      </p:sp>
    </p:spTree>
    <p:extLst>
      <p:ext uri="{BB962C8B-B14F-4D97-AF65-F5344CB8AC3E}">
        <p14:creationId xmlns:p14="http://schemas.microsoft.com/office/powerpoint/2010/main" val="13140551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D32FC-E7B2-8E99-BF24-DAACF37649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CB7ACC-5550-20D0-9309-174DEB37F875}"/>
              </a:ext>
            </a:extLst>
          </p:cNvPr>
          <p:cNvSpPr>
            <a:spLocks noGrp="1" noRot="1" noChangeAspect="1"/>
          </p:cNvSpPr>
          <p:nvPr>
            <p:ph type="sldImg"/>
          </p:nvPr>
        </p:nvSpPr>
        <p:spPr>
          <a:xfrm>
            <a:off x="930275" y="1200150"/>
            <a:ext cx="5759450" cy="3240088"/>
          </a:xfrm>
        </p:spPr>
      </p:sp>
      <p:sp>
        <p:nvSpPr>
          <p:cNvPr id="3" name="Notes Placeholder 2">
            <a:extLst>
              <a:ext uri="{FF2B5EF4-FFF2-40B4-BE49-F238E27FC236}">
                <a16:creationId xmlns:a16="http://schemas.microsoft.com/office/drawing/2014/main" id="{90B38F10-B9BD-9160-A17D-022183D96068}"/>
              </a:ext>
            </a:extLst>
          </p:cNvPr>
          <p:cNvSpPr>
            <a:spLocks noGrp="1"/>
          </p:cNvSpPr>
          <p:nvPr>
            <p:ph type="body" idx="1"/>
          </p:nvPr>
        </p:nvSpPr>
        <p:spPr/>
        <p:txBody>
          <a:bodyPr/>
          <a:lstStyle/>
          <a:p>
            <a:endParaRPr lang="en-US" dirty="0"/>
          </a:p>
          <a:p>
            <a:endParaRPr lang="en-US" dirty="0"/>
          </a:p>
        </p:txBody>
      </p:sp>
    </p:spTree>
    <p:extLst>
      <p:ext uri="{BB962C8B-B14F-4D97-AF65-F5344CB8AC3E}">
        <p14:creationId xmlns:p14="http://schemas.microsoft.com/office/powerpoint/2010/main" val="37153126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77A86-C71A-E0F8-0A29-DD25AC35A4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3A94D1-41A2-AA2E-29F9-DE4D5D5401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5E14B2-F3EA-D041-E012-5E7442F32B78}"/>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7027831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14734-CE39-1923-8ED8-D5B58080BC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3DAE1E-0A00-DB14-3EAC-EE2F1E09F8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89083-9C35-1DD1-9B63-E55943A15739}"/>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714759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4B6C2-46DA-5C0D-BEF5-FEC6FB4AFA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B4AE33-9FF6-7E2C-F73D-5A4500F33A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CCD9E8-1BD2-B791-A86B-C7698BCD88B6}"/>
              </a:ext>
            </a:extLst>
          </p:cNvPr>
          <p:cNvSpPr>
            <a:spLocks noGrp="1"/>
          </p:cNvSpPr>
          <p:nvPr>
            <p:ph type="body" idx="1"/>
          </p:nvPr>
        </p:nvSpPr>
        <p:spPr/>
        <p:txBody>
          <a:bodyPr/>
          <a:lstStyle/>
          <a:p>
            <a:endParaRPr lang="en-US" dirty="0">
              <a:latin typeface="Century Gothic" panose="020B0502020202020204" pitchFamily="34" charset="0"/>
            </a:endParaRPr>
          </a:p>
        </p:txBody>
      </p:sp>
    </p:spTree>
    <p:extLst>
      <p:ext uri="{BB962C8B-B14F-4D97-AF65-F5344CB8AC3E}">
        <p14:creationId xmlns:p14="http://schemas.microsoft.com/office/powerpoint/2010/main" val="32388613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94B96-92E9-0CD8-CD21-9D95FD8193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996866-0D07-08BF-C140-2A52A3DC2A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8AF53A-D6E4-8E21-904F-E24CE99D0D5A}"/>
              </a:ext>
            </a:extLst>
          </p:cNvPr>
          <p:cNvSpPr>
            <a:spLocks noGrp="1"/>
          </p:cNvSpPr>
          <p:nvPr>
            <p:ph type="body" idx="1"/>
          </p:nvPr>
        </p:nvSpPr>
        <p:spPr/>
        <p:txBody>
          <a:bodyPr/>
          <a:lstStyle/>
          <a:p>
            <a:endParaRPr lang="en-US" dirty="0">
              <a:latin typeface="Century Gothic" panose="020B0502020202020204" pitchFamily="34" charset="0"/>
            </a:endParaRPr>
          </a:p>
        </p:txBody>
      </p:sp>
    </p:spTree>
    <p:extLst>
      <p:ext uri="{BB962C8B-B14F-4D97-AF65-F5344CB8AC3E}">
        <p14:creationId xmlns:p14="http://schemas.microsoft.com/office/powerpoint/2010/main" val="32183385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09861-58C7-4B30-3025-5EE92224C9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579A66-033E-C540-683B-AC1F89FEC8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F08165-5BBF-FF56-BB90-AD3442218C2B}"/>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473084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77251-587E-163B-0B0D-E3F43BCBA4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2B4585-F245-7F0C-AD99-6F3293ED82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FB4E7-FF73-E017-0819-A147367DA50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292724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EF93E-79A7-2E2D-FBBF-346479E76C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5D41CB-5C91-2C84-E245-6F7753437A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5DE12F-5004-0FF9-CFA0-E3DFB44C86F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37983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entury Gothic" panose="020B0502020202020204" pitchFamily="34" charset="0"/>
            </a:endParaRPr>
          </a:p>
        </p:txBody>
      </p:sp>
      <p:sp>
        <p:nvSpPr>
          <p:cNvPr id="4" name="Slide Number Placeholder 3"/>
          <p:cNvSpPr>
            <a:spLocks noGrp="1"/>
          </p:cNvSpPr>
          <p:nvPr>
            <p:ph type="sldNum" sz="quarter" idx="5"/>
          </p:nvPr>
        </p:nvSpPr>
        <p:spPr/>
        <p:txBody>
          <a:bodyPr/>
          <a:lstStyle/>
          <a:p>
            <a:pPr>
              <a:defRPr/>
            </a:pPr>
            <a:fld id="{C5EB622F-F9CA-422F-B4DE-F66F5722B9F5}" type="slidenum">
              <a:rPr lang="en-US" altLang="en-US" smtClean="0"/>
              <a:pPr>
                <a:defRPr/>
              </a:pPr>
              <a:t>3</a:t>
            </a:fld>
            <a:endParaRPr lang="en-US" altLang="en-US"/>
          </a:p>
        </p:txBody>
      </p:sp>
    </p:spTree>
    <p:extLst>
      <p:ext uri="{BB962C8B-B14F-4D97-AF65-F5344CB8AC3E}">
        <p14:creationId xmlns:p14="http://schemas.microsoft.com/office/powerpoint/2010/main" val="27300982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367A0-7ECD-FDBC-F442-4363983631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C619DB-E1D1-B1F6-1FAD-47A010DA67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B9B464-2A9F-D7A8-6930-FF7CA0AF0F72}"/>
              </a:ext>
            </a:extLst>
          </p:cNvPr>
          <p:cNvSpPr>
            <a:spLocks noGrp="1"/>
          </p:cNvSpPr>
          <p:nvPr>
            <p:ph type="body" idx="1"/>
          </p:nvPr>
        </p:nvSpPr>
        <p:spPr/>
        <p:txBody>
          <a:bodyPr/>
          <a:lstStyle/>
          <a:p>
            <a:endParaRPr lang="en-US" dirty="0">
              <a:latin typeface="Century Gothic" panose="020B0502020202020204" pitchFamily="34" charset="0"/>
            </a:endParaRPr>
          </a:p>
        </p:txBody>
      </p:sp>
    </p:spTree>
    <p:extLst>
      <p:ext uri="{BB962C8B-B14F-4D97-AF65-F5344CB8AC3E}">
        <p14:creationId xmlns:p14="http://schemas.microsoft.com/office/powerpoint/2010/main" val="39457251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C37A6-7978-5AC7-A290-FF44EA57D2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85B0A9-5E7D-3B68-0F0E-E3D224CF23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75DD5D-ED39-B2E6-01EC-F2DF4D03022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065386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ECFF5-19C8-0F46-6221-E26B6788D3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E6EE59-9078-EE75-E824-6C8D360B6A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425367-7B15-720D-9225-D2266D66C6A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025541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B0372-4425-3862-B741-29FFE5E050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E55DF6-39DE-F48A-365D-26A33C0E5D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823CCF-1EC4-D14D-F9CB-E80A450A3D0F}"/>
              </a:ext>
            </a:extLst>
          </p:cNvPr>
          <p:cNvSpPr>
            <a:spLocks noGrp="1"/>
          </p:cNvSpPr>
          <p:nvPr>
            <p:ph type="body" idx="1"/>
          </p:nvPr>
        </p:nvSpPr>
        <p:spPr/>
        <p:txBody>
          <a:bodyPr/>
          <a:lstStyle/>
          <a:p>
            <a:endParaRPr lang="en-US" dirty="0"/>
          </a:p>
          <a:p>
            <a:endParaRPr lang="en-US" dirty="0"/>
          </a:p>
          <a:p>
            <a:endParaRPr lang="en-US" dirty="0"/>
          </a:p>
        </p:txBody>
      </p:sp>
    </p:spTree>
    <p:extLst>
      <p:ext uri="{BB962C8B-B14F-4D97-AF65-F5344CB8AC3E}">
        <p14:creationId xmlns:p14="http://schemas.microsoft.com/office/powerpoint/2010/main" val="16828905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EC475-8CF1-FC8C-8712-1B8C772095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DA6338-E61D-ED7E-0EC0-FA7E63696A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7FE1E0-A713-C914-69C1-2913E88A3B13}"/>
              </a:ext>
            </a:extLst>
          </p:cNvPr>
          <p:cNvSpPr>
            <a:spLocks noGrp="1"/>
          </p:cNvSpPr>
          <p:nvPr>
            <p:ph type="body" idx="1"/>
          </p:nvPr>
        </p:nvSpPr>
        <p:spPr/>
        <p:txBody>
          <a:bodyPr/>
          <a:lstStyle/>
          <a:p>
            <a:endParaRPr lang="en-US" dirty="0"/>
          </a:p>
          <a:p>
            <a:endParaRPr lang="en-US" dirty="0"/>
          </a:p>
          <a:p>
            <a:endParaRPr lang="en-US" dirty="0"/>
          </a:p>
        </p:txBody>
      </p:sp>
    </p:spTree>
    <p:extLst>
      <p:ext uri="{BB962C8B-B14F-4D97-AF65-F5344CB8AC3E}">
        <p14:creationId xmlns:p14="http://schemas.microsoft.com/office/powerpoint/2010/main" val="323928613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96845-C5F5-A895-99CC-25E643B435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BC6761-0832-6243-9AA6-8E66C6CC11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3409ED-871A-1114-2081-ACBA9912ED3A}"/>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302928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EA96F-E831-1A2A-EE72-614A04C514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9244F0-89A6-9BA4-B9D6-57758ED371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15E206-42F6-BD45-AB91-BA78E3F0B3A5}"/>
              </a:ext>
            </a:extLst>
          </p:cNvPr>
          <p:cNvSpPr>
            <a:spLocks noGrp="1"/>
          </p:cNvSpPr>
          <p:nvPr>
            <p:ph type="body" idx="1"/>
          </p:nvPr>
        </p:nvSpPr>
        <p:spPr/>
        <p:txBody>
          <a:bodyPr/>
          <a:lstStyle/>
          <a:p>
            <a:endParaRPr lang="en-US" dirty="0">
              <a:latin typeface="Century Gothic" panose="020B0502020202020204" pitchFamily="34" charset="0"/>
            </a:endParaRPr>
          </a:p>
        </p:txBody>
      </p:sp>
    </p:spTree>
    <p:extLst>
      <p:ext uri="{BB962C8B-B14F-4D97-AF65-F5344CB8AC3E}">
        <p14:creationId xmlns:p14="http://schemas.microsoft.com/office/powerpoint/2010/main" val="2941118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5E73A-3F64-1D69-7073-D2F82CE52B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C5403-2399-B3F8-0F20-8944B53D7687}"/>
              </a:ext>
            </a:extLst>
          </p:cNvPr>
          <p:cNvSpPr>
            <a:spLocks noGrp="1" noRot="1" noChangeAspect="1"/>
          </p:cNvSpPr>
          <p:nvPr>
            <p:ph type="sldImg"/>
          </p:nvPr>
        </p:nvSpPr>
        <p:spPr>
          <a:xfrm>
            <a:off x="930275" y="1200150"/>
            <a:ext cx="5759450" cy="3240088"/>
          </a:xfrm>
        </p:spPr>
      </p:sp>
      <p:sp>
        <p:nvSpPr>
          <p:cNvPr id="3" name="Notes Placeholder 2">
            <a:extLst>
              <a:ext uri="{FF2B5EF4-FFF2-40B4-BE49-F238E27FC236}">
                <a16:creationId xmlns:a16="http://schemas.microsoft.com/office/drawing/2014/main" id="{52839182-C01C-5467-09E9-B6D0E26AD5E8}"/>
              </a:ext>
            </a:extLst>
          </p:cNvPr>
          <p:cNvSpPr>
            <a:spLocks noGrp="1"/>
          </p:cNvSpPr>
          <p:nvPr>
            <p:ph type="body" idx="1"/>
          </p:nvPr>
        </p:nvSpPr>
        <p:spPr/>
        <p:txBody>
          <a:bodyPr/>
          <a:lstStyle/>
          <a:p>
            <a:endParaRPr lang="en-US" dirty="0"/>
          </a:p>
          <a:p>
            <a:endParaRPr lang="en-US" dirty="0"/>
          </a:p>
        </p:txBody>
      </p:sp>
    </p:spTree>
    <p:extLst>
      <p:ext uri="{BB962C8B-B14F-4D97-AF65-F5344CB8AC3E}">
        <p14:creationId xmlns:p14="http://schemas.microsoft.com/office/powerpoint/2010/main" val="4066917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1F9C7-3F8E-FE1E-C4C8-5650DD6E06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EDE8A5-64D3-ADBB-073B-8772025F9F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F96004-4C67-17B2-E289-EB5148432B45}"/>
              </a:ext>
            </a:extLst>
          </p:cNvPr>
          <p:cNvSpPr>
            <a:spLocks noGrp="1"/>
          </p:cNvSpPr>
          <p:nvPr>
            <p:ph type="body" idx="1"/>
          </p:nvPr>
        </p:nvSpPr>
        <p:spPr/>
        <p:txBody>
          <a:bodyPr/>
          <a:lstStyle/>
          <a:p>
            <a:endParaRPr lang="en-US" dirty="0">
              <a:latin typeface="Century Gothic" panose="020B0502020202020204" pitchFamily="34" charset="0"/>
            </a:endParaRPr>
          </a:p>
        </p:txBody>
      </p:sp>
    </p:spTree>
    <p:extLst>
      <p:ext uri="{BB962C8B-B14F-4D97-AF65-F5344CB8AC3E}">
        <p14:creationId xmlns:p14="http://schemas.microsoft.com/office/powerpoint/2010/main" val="275106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773D8-3218-0D2E-6024-B46035EF7E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F0E76C-DF7B-9D7E-F759-3CFEBDCC08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11AC2C-73A7-A0A9-5E84-AA2157EEEBA2}"/>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549501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6D657-3576-8204-C69A-E00E442098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CAF368-D9C5-7CBE-C3BF-0CBD64F8FB31}"/>
              </a:ext>
            </a:extLst>
          </p:cNvPr>
          <p:cNvSpPr>
            <a:spLocks noGrp="1" noRot="1" noChangeAspect="1"/>
          </p:cNvSpPr>
          <p:nvPr>
            <p:ph type="sldImg"/>
          </p:nvPr>
        </p:nvSpPr>
        <p:spPr>
          <a:xfrm>
            <a:off x="930275" y="1200150"/>
            <a:ext cx="5759450" cy="3240088"/>
          </a:xfrm>
        </p:spPr>
      </p:sp>
      <p:sp>
        <p:nvSpPr>
          <p:cNvPr id="3" name="Notes Placeholder 2">
            <a:extLst>
              <a:ext uri="{FF2B5EF4-FFF2-40B4-BE49-F238E27FC236}">
                <a16:creationId xmlns:a16="http://schemas.microsoft.com/office/drawing/2014/main" id="{678E28B5-E872-7641-F6C2-08D8810B38C9}"/>
              </a:ext>
            </a:extLst>
          </p:cNvPr>
          <p:cNvSpPr>
            <a:spLocks noGrp="1"/>
          </p:cNvSpPr>
          <p:nvPr>
            <p:ph type="body" idx="1"/>
          </p:nvPr>
        </p:nvSpPr>
        <p:spPr/>
        <p:txBody>
          <a:bodyPr/>
          <a:lstStyle/>
          <a:p>
            <a:endParaRPr lang="en-US" dirty="0"/>
          </a:p>
          <a:p>
            <a:endParaRPr lang="en-US" dirty="0"/>
          </a:p>
        </p:txBody>
      </p:sp>
    </p:spTree>
    <p:extLst>
      <p:ext uri="{BB962C8B-B14F-4D97-AF65-F5344CB8AC3E}">
        <p14:creationId xmlns:p14="http://schemas.microsoft.com/office/powerpoint/2010/main" val="2156912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491B9-6876-7456-FA6D-D33BF209C4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774B38-F2FA-7300-5031-AE94024DF6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330CC3-7FDD-0B08-10AF-A87FAA04A38E}"/>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308130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10539-72BE-51DE-CBFB-D1C47E6062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02315C-E7F7-A78F-20C1-7EE18B6856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35F428-3151-5F79-6F60-EAF660269041}"/>
              </a:ext>
            </a:extLst>
          </p:cNvPr>
          <p:cNvSpPr>
            <a:spLocks noGrp="1"/>
          </p:cNvSpPr>
          <p:nvPr>
            <p:ph type="body"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904031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A34B4-8819-52E0-27A6-776BFD7C1A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07DE8D8-FAD7-C9B3-F29F-73CA06E512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8E36D4-46A2-4C30-BB21-17BA41511D38}"/>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5" name="Footer Placeholder 4">
            <a:extLst>
              <a:ext uri="{FF2B5EF4-FFF2-40B4-BE49-F238E27FC236}">
                <a16:creationId xmlns:a16="http://schemas.microsoft.com/office/drawing/2014/main" id="{9A9AC77A-BB09-119F-1BC9-135D3F8694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41163-B946-A9A1-7038-E99894262974}"/>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699958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55F60-A05A-86B0-7F94-F839C3DBF5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BE982D5-DCA2-478E-49FA-83164D9BA3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320154-FA71-9A57-50B8-004AF32A85E4}"/>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5" name="Footer Placeholder 4">
            <a:extLst>
              <a:ext uri="{FF2B5EF4-FFF2-40B4-BE49-F238E27FC236}">
                <a16:creationId xmlns:a16="http://schemas.microsoft.com/office/drawing/2014/main" id="{67E191AB-FFD6-013D-FD8D-2557F778BD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4EE1C8-F951-5ECF-988F-0F13E5AD8B56}"/>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3077200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F0ABDE-8F65-CD6D-4896-C65F2593B5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4BE5AE-EA34-9636-6C6D-600095CB9C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54A5F6-87E8-4E27-12FB-0E84DDDAFBC2}"/>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5" name="Footer Placeholder 4">
            <a:extLst>
              <a:ext uri="{FF2B5EF4-FFF2-40B4-BE49-F238E27FC236}">
                <a16:creationId xmlns:a16="http://schemas.microsoft.com/office/drawing/2014/main" id="{B0EA8E4D-741D-9004-A4D3-337CEFF23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3369C6-BC38-7EF4-5396-9E596CE50893}"/>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2985484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 1 co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F503308-CB12-4A6B-B4CF-3655E8BCA7EF}"/>
              </a:ext>
            </a:extLst>
          </p:cNvPr>
          <p:cNvSpPr/>
          <p:nvPr userDrawn="1"/>
        </p:nvSpPr>
        <p:spPr>
          <a:xfrm>
            <a:off x="0" y="6761163"/>
            <a:ext cx="12192000" cy="173832"/>
          </a:xfrm>
          <a:prstGeom prst="rect">
            <a:avLst/>
          </a:prstGeom>
          <a:gradFill flip="none" rotWithShape="1">
            <a:gsLst>
              <a:gs pos="0">
                <a:schemeClr val="accent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lIns="121910" tIns="60955" rIns="121910" bIns="60955" anchor="ctr"/>
          <a:lstStyle/>
          <a:p>
            <a:pPr algn="ctr" defTabSz="609509" eaLnBrk="1" fontAlgn="auto" hangingPunct="1">
              <a:spcBef>
                <a:spcPts val="0"/>
              </a:spcBef>
              <a:spcAft>
                <a:spcPts val="0"/>
              </a:spcAft>
              <a:defRPr/>
            </a:pPr>
            <a:endParaRPr lang="en-US" sz="900" dirty="0"/>
          </a:p>
        </p:txBody>
      </p:sp>
      <p:pic>
        <p:nvPicPr>
          <p:cNvPr id="7" name="Picture 7">
            <a:extLst>
              <a:ext uri="{FF2B5EF4-FFF2-40B4-BE49-F238E27FC236}">
                <a16:creationId xmlns:a16="http://schemas.microsoft.com/office/drawing/2014/main" id="{16BDC527-AC19-4180-8E84-5C23F701CB2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1586" y="319882"/>
            <a:ext cx="575394" cy="569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10"/>
          <p:cNvSpPr>
            <a:spLocks noGrp="1"/>
          </p:cNvSpPr>
          <p:nvPr>
            <p:ph type="body" sz="quarter" idx="13"/>
          </p:nvPr>
        </p:nvSpPr>
        <p:spPr>
          <a:xfrm>
            <a:off x="1056217" y="188154"/>
            <a:ext cx="9713433" cy="731076"/>
          </a:xfrm>
        </p:spPr>
        <p:txBody>
          <a:bodyPr>
            <a:noAutofit/>
          </a:bodyPr>
          <a:lstStyle>
            <a:lvl1pPr>
              <a:defRPr sz="3599" b="1" i="0" baseline="0">
                <a:solidFill>
                  <a:srgbClr val="9DD709"/>
                </a:solidFill>
                <a:latin typeface="Cambria" panose="02040503050406030204" pitchFamily="18" charset="0"/>
                <a:cs typeface="Cambria" panose="02040503050406030204" pitchFamily="18" charset="0"/>
              </a:defRPr>
            </a:lvl1pPr>
            <a:lvl2pPr>
              <a:defRPr sz="3749">
                <a:solidFill>
                  <a:schemeClr val="accent2"/>
                </a:solidFill>
                <a:latin typeface="Lato Black"/>
                <a:cs typeface="Lato Black"/>
              </a:defRPr>
            </a:lvl2pPr>
            <a:lvl3pPr>
              <a:defRPr sz="3749">
                <a:solidFill>
                  <a:schemeClr val="accent2"/>
                </a:solidFill>
                <a:latin typeface="Lato Black"/>
                <a:cs typeface="Lato Black"/>
              </a:defRPr>
            </a:lvl3pPr>
            <a:lvl4pPr>
              <a:defRPr sz="3749">
                <a:solidFill>
                  <a:schemeClr val="accent2"/>
                </a:solidFill>
                <a:latin typeface="Lato Black"/>
                <a:cs typeface="Lato Black"/>
              </a:defRPr>
            </a:lvl4pPr>
            <a:lvl5pPr>
              <a:defRPr sz="3749">
                <a:solidFill>
                  <a:schemeClr val="accent2"/>
                </a:solidFill>
                <a:latin typeface="Lato Black"/>
                <a:cs typeface="Lato Black"/>
              </a:defRPr>
            </a:lvl5pPr>
          </a:lstStyle>
          <a:p>
            <a:pPr lvl="0"/>
            <a:r>
              <a:rPr lang="en-US"/>
              <a:t>Click to edit Master text styles</a:t>
            </a:r>
          </a:p>
        </p:txBody>
      </p:sp>
      <p:sp>
        <p:nvSpPr>
          <p:cNvPr id="19" name="Text Placeholder 18"/>
          <p:cNvSpPr>
            <a:spLocks noGrp="1"/>
          </p:cNvSpPr>
          <p:nvPr>
            <p:ph type="body" sz="quarter" idx="14"/>
          </p:nvPr>
        </p:nvSpPr>
        <p:spPr>
          <a:xfrm>
            <a:off x="1056217" y="735929"/>
            <a:ext cx="9713384" cy="389467"/>
          </a:xfrm>
        </p:spPr>
        <p:txBody>
          <a:bodyPr>
            <a:noAutofit/>
          </a:bodyPr>
          <a:lstStyle>
            <a:lvl1pPr>
              <a:defRPr sz="1800" b="0" i="0" baseline="0">
                <a:solidFill>
                  <a:schemeClr val="bg1">
                    <a:lumMod val="50000"/>
                  </a:schemeClr>
                </a:solidFill>
                <a:latin typeface="Calibri Light" panose="020F0302020204030204" pitchFamily="34" charset="0"/>
                <a:cs typeface="Calibri Light" panose="020F0302020204030204" pitchFamily="34" charset="0"/>
              </a:defRPr>
            </a:lvl1pPr>
            <a:lvl2pPr>
              <a:defRPr>
                <a:latin typeface="Lato Light"/>
                <a:cs typeface="Lato Light"/>
              </a:defRPr>
            </a:lvl2pPr>
            <a:lvl3pPr>
              <a:defRPr>
                <a:latin typeface="Lato Light"/>
                <a:cs typeface="Lato Light"/>
              </a:defRPr>
            </a:lvl3pPr>
            <a:lvl4pPr>
              <a:defRPr>
                <a:latin typeface="Lato Light"/>
                <a:cs typeface="Lato Light"/>
              </a:defRPr>
            </a:lvl4pPr>
            <a:lvl5pPr>
              <a:defRPr>
                <a:latin typeface="Lato Light"/>
                <a:cs typeface="Lato Light"/>
              </a:defRPr>
            </a:lvl5pPr>
          </a:lstStyle>
          <a:p>
            <a:pPr lvl="0"/>
            <a:r>
              <a:rPr lang="en-US"/>
              <a:t>Click to edit Master text styles</a:t>
            </a:r>
          </a:p>
        </p:txBody>
      </p:sp>
      <p:sp>
        <p:nvSpPr>
          <p:cNvPr id="6" name="Text Placeholder 5"/>
          <p:cNvSpPr>
            <a:spLocks noGrp="1"/>
          </p:cNvSpPr>
          <p:nvPr>
            <p:ph type="body" sz="quarter" idx="15"/>
          </p:nvPr>
        </p:nvSpPr>
        <p:spPr>
          <a:xfrm>
            <a:off x="1056217" y="1419877"/>
            <a:ext cx="9713384" cy="4752323"/>
          </a:xfrm>
        </p:spPr>
        <p:txBody>
          <a:bodyPr/>
          <a:lstStyle>
            <a:lvl1pPr>
              <a:defRPr sz="2999" b="0" i="0">
                <a:solidFill>
                  <a:schemeClr val="tx1">
                    <a:lumMod val="50000"/>
                    <a:lumOff val="50000"/>
                  </a:schemeClr>
                </a:solidFill>
                <a:latin typeface="Calibri Light" panose="020F0302020204030204" pitchFamily="34" charset="0"/>
                <a:cs typeface="Calibri Light" panose="020F0302020204030204" pitchFamily="34" charset="0"/>
              </a:defRPr>
            </a:lvl1pPr>
            <a:lvl2pPr>
              <a:defRPr b="0" i="0">
                <a:solidFill>
                  <a:schemeClr val="tx1">
                    <a:lumMod val="50000"/>
                    <a:lumOff val="50000"/>
                  </a:schemeClr>
                </a:solidFill>
                <a:latin typeface="Calibri" panose="020F0502020204030204" pitchFamily="34" charset="0"/>
                <a:cs typeface="Calibri" panose="020F0502020204030204" pitchFamily="34" charset="0"/>
              </a:defRPr>
            </a:lvl2pPr>
            <a:lvl3pPr>
              <a:defRPr b="0" i="0">
                <a:solidFill>
                  <a:schemeClr val="tx1">
                    <a:lumMod val="50000"/>
                    <a:lumOff val="50000"/>
                  </a:schemeClr>
                </a:solidFill>
                <a:latin typeface="Calibri Light" panose="020F0302020204030204" pitchFamily="34" charset="0"/>
                <a:cs typeface="Calibri Light" panose="020F0302020204030204" pitchFamily="34" charset="0"/>
              </a:defRPr>
            </a:lvl3pPr>
            <a:lvl4pPr>
              <a:defRPr b="0" i="0">
                <a:solidFill>
                  <a:schemeClr val="tx1">
                    <a:lumMod val="50000"/>
                    <a:lumOff val="50000"/>
                  </a:schemeClr>
                </a:solidFill>
                <a:latin typeface="Calibri" panose="020F0502020204030204" pitchFamily="34" charset="0"/>
                <a:cs typeface="Calibri" panose="020F0502020204030204" pitchFamily="34" charset="0"/>
              </a:defRPr>
            </a:lvl4pPr>
            <a:lvl5pPr>
              <a:defRPr b="0" i="0">
                <a:solidFill>
                  <a:schemeClr val="tx1">
                    <a:lumMod val="50000"/>
                    <a:lumOff val="50000"/>
                  </a:schemeClr>
                </a:solidFill>
                <a:latin typeface="Calibri Light" panose="020F0302020204030204" pitchFamily="34" charset="0"/>
                <a:cs typeface="Calibri Light" panose="020F0302020204030204"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36724808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E83E8-D9B8-561A-44B9-1F90B3972D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A22EB2-AC04-6AD9-9521-455D8713C6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F977BB-DE35-7D91-596D-EDA233041A92}"/>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5" name="Footer Placeholder 4">
            <a:extLst>
              <a:ext uri="{FF2B5EF4-FFF2-40B4-BE49-F238E27FC236}">
                <a16:creationId xmlns:a16="http://schemas.microsoft.com/office/drawing/2014/main" id="{B00B5899-A2B0-3CBB-9DCF-B06A2E6FCE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D8F413-FB15-F07B-87D1-C423CE3AEC12}"/>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3653137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17219-636F-2DAB-8F24-0D141C9EF4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1B8361-BAC3-3078-A2AC-487342F4F8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C658AE-377A-6CBF-7781-32D848AD9D85}"/>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5" name="Footer Placeholder 4">
            <a:extLst>
              <a:ext uri="{FF2B5EF4-FFF2-40B4-BE49-F238E27FC236}">
                <a16:creationId xmlns:a16="http://schemas.microsoft.com/office/drawing/2014/main" id="{78985E73-E454-5A83-8A4A-458DB419A5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29A352-12E3-CE67-AB82-9A560D6970B6}"/>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4056831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B9663-C487-2890-A724-B866D6C664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987463-44E5-9F9A-644F-3A1D3D3F2F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EBD1DC-41B8-FD96-8485-D7B7856F52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8D6F65-CDA5-DDD1-74BC-49EEA37D05A7}"/>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6" name="Footer Placeholder 5">
            <a:extLst>
              <a:ext uri="{FF2B5EF4-FFF2-40B4-BE49-F238E27FC236}">
                <a16:creationId xmlns:a16="http://schemas.microsoft.com/office/drawing/2014/main" id="{6F69AD5D-22F5-F555-47EB-D7D2B1B343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D01E0-3351-9802-06FC-58FD6A2E20E1}"/>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2430793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56AC-E1E2-4035-254E-DA6B7A468A0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992017-FC88-165E-60B2-D47D2B1B7F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7535D1-0879-37E8-B467-AB35AA3BE8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D945B6-01CB-E546-A8BE-BD9AD80855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A53E57-9811-E700-5E84-2892FDE701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B8868C-A0DE-6846-0F11-3445A69B773A}"/>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8" name="Footer Placeholder 7">
            <a:extLst>
              <a:ext uri="{FF2B5EF4-FFF2-40B4-BE49-F238E27FC236}">
                <a16:creationId xmlns:a16="http://schemas.microsoft.com/office/drawing/2014/main" id="{8E2F5B6F-F9B8-3A00-F551-650E7513CE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8B8052-0B20-0375-7181-BA103EB1C198}"/>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2556352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8C648-B611-DE43-5AAB-9E68D1BEF3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0D80F2-1904-1533-0BF5-86AF5D0FA319}"/>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4" name="Footer Placeholder 3">
            <a:extLst>
              <a:ext uri="{FF2B5EF4-FFF2-40B4-BE49-F238E27FC236}">
                <a16:creationId xmlns:a16="http://schemas.microsoft.com/office/drawing/2014/main" id="{6B497C9F-3081-2D2F-417D-2F2B55A141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F74DCC3-C725-B6E7-81CC-D7C901A124FF}"/>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964296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7AB2ED-D76D-893F-6F6C-C2F3C498C8A1}"/>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3" name="Footer Placeholder 2">
            <a:extLst>
              <a:ext uri="{FF2B5EF4-FFF2-40B4-BE49-F238E27FC236}">
                <a16:creationId xmlns:a16="http://schemas.microsoft.com/office/drawing/2014/main" id="{A2BEF324-ABF9-351B-6F40-21B155872E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D2EF60E-0FEE-25B0-3C15-8C464EAA9B0B}"/>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3199880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76C31-B0D3-2FF0-118E-8A6247BE41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D7255D-6A3D-C453-F48C-797DD4275A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F5143C-14E1-7B10-1DAC-DCFC939CCE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144135-11AE-EB33-3DEF-5DF87E079CCF}"/>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6" name="Footer Placeholder 5">
            <a:extLst>
              <a:ext uri="{FF2B5EF4-FFF2-40B4-BE49-F238E27FC236}">
                <a16:creationId xmlns:a16="http://schemas.microsoft.com/office/drawing/2014/main" id="{CA1D3E31-B99D-64BE-7761-1AC632F397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2B0FF4-33F5-45F8-803F-8B2F91977D3B}"/>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2285973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3A014-1C5C-2934-35D4-57923684A5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9BDCBA0-6542-0C6F-A789-238C083EA1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5D68FE-704E-8B2F-1FD2-19D9AF2380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79A8BE-0A81-198D-8F06-20A75806C991}"/>
              </a:ext>
            </a:extLst>
          </p:cNvPr>
          <p:cNvSpPr>
            <a:spLocks noGrp="1"/>
          </p:cNvSpPr>
          <p:nvPr>
            <p:ph type="dt" sz="half" idx="10"/>
          </p:nvPr>
        </p:nvSpPr>
        <p:spPr/>
        <p:txBody>
          <a:bodyPr/>
          <a:lstStyle/>
          <a:p>
            <a:fld id="{F459F597-AF43-4314-9E79-BCC5EC7D5CAD}" type="datetimeFigureOut">
              <a:rPr lang="en-US" smtClean="0"/>
              <a:t>1/8/2026</a:t>
            </a:fld>
            <a:endParaRPr lang="en-US"/>
          </a:p>
        </p:txBody>
      </p:sp>
      <p:sp>
        <p:nvSpPr>
          <p:cNvPr id="6" name="Footer Placeholder 5">
            <a:extLst>
              <a:ext uri="{FF2B5EF4-FFF2-40B4-BE49-F238E27FC236}">
                <a16:creationId xmlns:a16="http://schemas.microsoft.com/office/drawing/2014/main" id="{E8834790-6331-55E3-69DB-E9F6706C74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E29F4E-9036-9FCD-B948-FC4FCF9AE1B2}"/>
              </a:ext>
            </a:extLst>
          </p:cNvPr>
          <p:cNvSpPr>
            <a:spLocks noGrp="1"/>
          </p:cNvSpPr>
          <p:nvPr>
            <p:ph type="sldNum" sz="quarter" idx="12"/>
          </p:nvPr>
        </p:nvSpPr>
        <p:spPr/>
        <p:txBody>
          <a:bodyPr/>
          <a:lstStyle/>
          <a:p>
            <a:fld id="{1B237E33-872C-4789-8BEA-B2DFFCF56EB0}" type="slidenum">
              <a:rPr lang="en-US" smtClean="0"/>
              <a:t>‹#›</a:t>
            </a:fld>
            <a:endParaRPr lang="en-US"/>
          </a:p>
        </p:txBody>
      </p:sp>
    </p:spTree>
    <p:extLst>
      <p:ext uri="{BB962C8B-B14F-4D97-AF65-F5344CB8AC3E}">
        <p14:creationId xmlns:p14="http://schemas.microsoft.com/office/powerpoint/2010/main" val="9565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EB15ED-B4D9-7156-C907-6F1240EB48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730704-198D-858D-081A-BB7453563E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756886-C3EC-F96E-0FE0-E76437291D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459F597-AF43-4314-9E79-BCC5EC7D5CAD}" type="datetimeFigureOut">
              <a:rPr lang="en-US" smtClean="0"/>
              <a:t>1/8/2026</a:t>
            </a:fld>
            <a:endParaRPr lang="en-US"/>
          </a:p>
        </p:txBody>
      </p:sp>
      <p:sp>
        <p:nvSpPr>
          <p:cNvPr id="5" name="Footer Placeholder 4">
            <a:extLst>
              <a:ext uri="{FF2B5EF4-FFF2-40B4-BE49-F238E27FC236}">
                <a16:creationId xmlns:a16="http://schemas.microsoft.com/office/drawing/2014/main" id="{67DE1888-72D4-D314-F6DC-DA665640E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59F778C-A570-79BE-D06E-A5540CE82A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B237E33-872C-4789-8BEA-B2DFFCF56EB0}" type="slidenum">
              <a:rPr lang="en-US" smtClean="0"/>
              <a:t>‹#›</a:t>
            </a:fld>
            <a:endParaRPr lang="en-US"/>
          </a:p>
        </p:txBody>
      </p:sp>
    </p:spTree>
    <p:extLst>
      <p:ext uri="{BB962C8B-B14F-4D97-AF65-F5344CB8AC3E}">
        <p14:creationId xmlns:p14="http://schemas.microsoft.com/office/powerpoint/2010/main" val="3119739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11A81-5EC9-1C99-F0DB-ACCD9A00ABAB}"/>
            </a:ext>
          </a:extLst>
        </p:cNvPr>
        <p:cNvGrpSpPr/>
        <p:nvPr/>
      </p:nvGrpSpPr>
      <p:grpSpPr>
        <a:xfrm>
          <a:off x="0" y="0"/>
          <a:ext cx="0" cy="0"/>
          <a:chOff x="0" y="0"/>
          <a:chExt cx="0" cy="0"/>
        </a:xfrm>
      </p:grpSpPr>
      <p:pic>
        <p:nvPicPr>
          <p:cNvPr id="7" name="Picture 6" descr="A green leaves and a star&#10;&#10;AI-generated content may be incorrect.">
            <a:extLst>
              <a:ext uri="{FF2B5EF4-FFF2-40B4-BE49-F238E27FC236}">
                <a16:creationId xmlns:a16="http://schemas.microsoft.com/office/drawing/2014/main" id="{B8B2D47C-A35E-76B9-B50A-497EAB3A7FC6}"/>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156754" y="0"/>
            <a:ext cx="6872056" cy="6811900"/>
          </a:xfrm>
          <a:prstGeom prst="rect">
            <a:avLst/>
          </a:prstGeom>
        </p:spPr>
      </p:pic>
      <p:sp>
        <p:nvSpPr>
          <p:cNvPr id="8" name="TextBox 7">
            <a:extLst>
              <a:ext uri="{FF2B5EF4-FFF2-40B4-BE49-F238E27FC236}">
                <a16:creationId xmlns:a16="http://schemas.microsoft.com/office/drawing/2014/main" id="{B1BDD964-4069-D728-7927-20781964088D}"/>
              </a:ext>
            </a:extLst>
          </p:cNvPr>
          <p:cNvSpPr txBox="1"/>
          <p:nvPr/>
        </p:nvSpPr>
        <p:spPr>
          <a:xfrm>
            <a:off x="811213" y="1290681"/>
            <a:ext cx="10573067" cy="4862870"/>
          </a:xfrm>
          <a:prstGeom prst="rect">
            <a:avLst/>
          </a:prstGeom>
          <a:noFill/>
        </p:spPr>
        <p:txBody>
          <a:bodyPr wrap="square" rtlCol="0">
            <a:spAutoFit/>
          </a:bodyPr>
          <a:lstStyle/>
          <a:p>
            <a:r>
              <a:rPr lang="en-US" sz="11500" b="1" dirty="0">
                <a:solidFill>
                  <a:srgbClr val="006838"/>
                </a:solidFill>
                <a:latin typeface="Century Gothic" panose="020B0502020202020204" pitchFamily="34" charset="0"/>
              </a:rPr>
              <a:t>Strategic Roadmap</a:t>
            </a:r>
          </a:p>
          <a:p>
            <a:r>
              <a:rPr lang="en-US" sz="4000" b="1" dirty="0">
                <a:solidFill>
                  <a:srgbClr val="006838"/>
                </a:solidFill>
                <a:latin typeface="Century Gothic" panose="020B0502020202020204" pitchFamily="34" charset="0"/>
              </a:rPr>
              <a:t>1/20/2026 </a:t>
            </a:r>
          </a:p>
          <a:p>
            <a:r>
              <a:rPr lang="en-US" sz="4000" b="1" dirty="0">
                <a:solidFill>
                  <a:srgbClr val="006838"/>
                </a:solidFill>
                <a:latin typeface="Century Gothic" panose="020B0502020202020204" pitchFamily="34" charset="0"/>
              </a:rPr>
              <a:t>Board of Directors Meeting</a:t>
            </a:r>
          </a:p>
        </p:txBody>
      </p:sp>
      <p:sp>
        <p:nvSpPr>
          <p:cNvPr id="3" name="TextBox 2">
            <a:extLst>
              <a:ext uri="{FF2B5EF4-FFF2-40B4-BE49-F238E27FC236}">
                <a16:creationId xmlns:a16="http://schemas.microsoft.com/office/drawing/2014/main" id="{E25157B6-DC41-EEC8-465F-953D79917D79}"/>
              </a:ext>
            </a:extLst>
          </p:cNvPr>
          <p:cNvSpPr txBox="1"/>
          <p:nvPr/>
        </p:nvSpPr>
        <p:spPr>
          <a:xfrm rot="-1140000">
            <a:off x="9253299" y="1118397"/>
            <a:ext cx="1754037" cy="1323439"/>
          </a:xfrm>
          <a:prstGeom prst="rect">
            <a:avLst/>
          </a:prstGeom>
          <a:noFill/>
        </p:spPr>
        <p:txBody>
          <a:bodyPr wrap="square" rtlCol="0">
            <a:spAutoFit/>
          </a:bodyPr>
          <a:lstStyle/>
          <a:p>
            <a:r>
              <a:rPr lang="en-US" sz="4000" dirty="0">
                <a:solidFill>
                  <a:srgbClr val="FF0000"/>
                </a:solidFill>
              </a:rPr>
              <a:t>Draft</a:t>
            </a:r>
          </a:p>
          <a:p>
            <a:r>
              <a:rPr lang="en-US" sz="4000" dirty="0">
                <a:solidFill>
                  <a:srgbClr val="FF0000"/>
                </a:solidFill>
              </a:rPr>
              <a:t>1/9/26</a:t>
            </a:r>
          </a:p>
        </p:txBody>
      </p:sp>
    </p:spTree>
    <p:extLst>
      <p:ext uri="{BB962C8B-B14F-4D97-AF65-F5344CB8AC3E}">
        <p14:creationId xmlns:p14="http://schemas.microsoft.com/office/powerpoint/2010/main" val="2152450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582BC-D588-A207-35CD-C0CBBD9BD3E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1F1BA6E-906A-128D-01BE-7D529B8BBE97}"/>
              </a:ext>
            </a:extLst>
          </p:cNvPr>
          <p:cNvSpPr>
            <a:spLocks noGrp="1"/>
          </p:cNvSpPr>
          <p:nvPr>
            <p:ph type="body" sz="quarter" idx="13"/>
          </p:nvPr>
        </p:nvSpPr>
        <p:spPr>
          <a:xfrm>
            <a:off x="1110119" y="316043"/>
            <a:ext cx="9971762" cy="731076"/>
          </a:xfrm>
        </p:spPr>
        <p:txBody>
          <a:bodyPr/>
          <a:lstStyle/>
          <a:p>
            <a:pPr marL="0" indent="0">
              <a:buNone/>
            </a:pPr>
            <a:r>
              <a:rPr lang="en-US" dirty="0">
                <a:solidFill>
                  <a:schemeClr val="accent6">
                    <a:lumMod val="75000"/>
                  </a:schemeClr>
                </a:solidFill>
                <a:latin typeface="Century Gothic" panose="020B0502020202020204" pitchFamily="34" charset="0"/>
              </a:rPr>
              <a:t>Admitted Students – Historical vs. Proposed</a:t>
            </a:r>
          </a:p>
        </p:txBody>
      </p:sp>
      <p:graphicFrame>
        <p:nvGraphicFramePr>
          <p:cNvPr id="5" name="Table 4">
            <a:extLst>
              <a:ext uri="{FF2B5EF4-FFF2-40B4-BE49-F238E27FC236}">
                <a16:creationId xmlns:a16="http://schemas.microsoft.com/office/drawing/2014/main" id="{DA3D7265-A35D-4C45-2AC9-0BA5FF7421C5}"/>
              </a:ext>
            </a:extLst>
          </p:cNvPr>
          <p:cNvGraphicFramePr>
            <a:graphicFrameLocks noGrp="1"/>
          </p:cNvGraphicFramePr>
          <p:nvPr>
            <p:extLst>
              <p:ext uri="{D42A27DB-BD31-4B8C-83A1-F6EECF244321}">
                <p14:modId xmlns:p14="http://schemas.microsoft.com/office/powerpoint/2010/main" val="768214894"/>
              </p:ext>
            </p:extLst>
          </p:nvPr>
        </p:nvGraphicFramePr>
        <p:xfrm>
          <a:off x="1098507" y="1092370"/>
          <a:ext cx="9181012" cy="4618108"/>
        </p:xfrm>
        <a:graphic>
          <a:graphicData uri="http://schemas.openxmlformats.org/drawingml/2006/table">
            <a:tbl>
              <a:tblPr firstRow="1" bandRow="1">
                <a:tableStyleId>{5C22544A-7EE6-4342-B048-85BDC9FD1C3A}</a:tableStyleId>
              </a:tblPr>
              <a:tblGrid>
                <a:gridCol w="2303962">
                  <a:extLst>
                    <a:ext uri="{9D8B030D-6E8A-4147-A177-3AD203B41FA5}">
                      <a16:colId xmlns:a16="http://schemas.microsoft.com/office/drawing/2014/main" val="2968057747"/>
                    </a:ext>
                  </a:extLst>
                </a:gridCol>
                <a:gridCol w="2458283">
                  <a:extLst>
                    <a:ext uri="{9D8B030D-6E8A-4147-A177-3AD203B41FA5}">
                      <a16:colId xmlns:a16="http://schemas.microsoft.com/office/drawing/2014/main" val="3322708403"/>
                    </a:ext>
                  </a:extLst>
                </a:gridCol>
                <a:gridCol w="2126417">
                  <a:extLst>
                    <a:ext uri="{9D8B030D-6E8A-4147-A177-3AD203B41FA5}">
                      <a16:colId xmlns:a16="http://schemas.microsoft.com/office/drawing/2014/main" val="2588262965"/>
                    </a:ext>
                  </a:extLst>
                </a:gridCol>
                <a:gridCol w="2292350">
                  <a:extLst>
                    <a:ext uri="{9D8B030D-6E8A-4147-A177-3AD203B41FA5}">
                      <a16:colId xmlns:a16="http://schemas.microsoft.com/office/drawing/2014/main" val="291143041"/>
                    </a:ext>
                  </a:extLst>
                </a:gridCol>
              </a:tblGrid>
              <a:tr h="539300">
                <a:tc>
                  <a:txBody>
                    <a:bodyPr/>
                    <a:lstStyle/>
                    <a:p>
                      <a:r>
                        <a:rPr lang="en-US" sz="2400" dirty="0"/>
                        <a:t>Fiscal Year</a:t>
                      </a:r>
                    </a:p>
                  </a:txBody>
                  <a:tcPr/>
                </a:tc>
                <a:tc>
                  <a:txBody>
                    <a:bodyPr/>
                    <a:lstStyle/>
                    <a:p>
                      <a:pPr algn="r"/>
                      <a:r>
                        <a:rPr lang="en-US" sz="2400" dirty="0"/>
                        <a:t>Grade 8</a:t>
                      </a:r>
                    </a:p>
                  </a:txBody>
                  <a:tcPr/>
                </a:tc>
                <a:tc>
                  <a:txBody>
                    <a:bodyPr/>
                    <a:lstStyle/>
                    <a:p>
                      <a:pPr algn="r"/>
                      <a:r>
                        <a:rPr lang="en-US" sz="2400" dirty="0"/>
                        <a:t>Grade 10</a:t>
                      </a:r>
                    </a:p>
                  </a:txBody>
                  <a:tcPr/>
                </a:tc>
                <a:tc>
                  <a:txBody>
                    <a:bodyPr/>
                    <a:lstStyle/>
                    <a:p>
                      <a:pPr algn="r"/>
                      <a:r>
                        <a:rPr lang="en-US" sz="2400" dirty="0"/>
                        <a:t>Total</a:t>
                      </a:r>
                    </a:p>
                  </a:txBody>
                  <a:tcPr/>
                </a:tc>
                <a:extLst>
                  <a:ext uri="{0D108BD9-81ED-4DB2-BD59-A6C34878D82A}">
                    <a16:rowId xmlns:a16="http://schemas.microsoft.com/office/drawing/2014/main" val="3922624426"/>
                  </a:ext>
                </a:extLst>
              </a:tr>
              <a:tr h="815403">
                <a:tc>
                  <a:txBody>
                    <a:bodyPr/>
                    <a:lstStyle/>
                    <a:p>
                      <a:r>
                        <a:rPr lang="en-US" sz="2400" dirty="0"/>
                        <a:t>FY23 – FY25 Average</a:t>
                      </a:r>
                    </a:p>
                  </a:txBody>
                  <a:tcPr>
                    <a:solidFill>
                      <a:schemeClr val="bg1">
                        <a:lumMod val="95000"/>
                      </a:schemeClr>
                    </a:solidFill>
                  </a:tcPr>
                </a:tc>
                <a:tc>
                  <a:txBody>
                    <a:bodyPr/>
                    <a:lstStyle/>
                    <a:p>
                      <a:pPr algn="r"/>
                      <a:r>
                        <a:rPr lang="en-US" sz="2400" dirty="0"/>
                        <a:t>32</a:t>
                      </a:r>
                    </a:p>
                  </a:txBody>
                  <a:tcPr>
                    <a:solidFill>
                      <a:schemeClr val="bg1">
                        <a:lumMod val="95000"/>
                      </a:schemeClr>
                    </a:solidFill>
                  </a:tcPr>
                </a:tc>
                <a:tc>
                  <a:txBody>
                    <a:bodyPr/>
                    <a:lstStyle/>
                    <a:p>
                      <a:pPr algn="r"/>
                      <a:r>
                        <a:rPr lang="en-US" sz="2400" dirty="0"/>
                        <a:t>27</a:t>
                      </a:r>
                    </a:p>
                  </a:txBody>
                  <a:tcPr>
                    <a:solidFill>
                      <a:schemeClr val="bg1">
                        <a:lumMod val="95000"/>
                      </a:schemeClr>
                    </a:solidFill>
                  </a:tcPr>
                </a:tc>
                <a:tc>
                  <a:txBody>
                    <a:bodyPr/>
                    <a:lstStyle/>
                    <a:p>
                      <a:pPr algn="r"/>
                      <a:r>
                        <a:rPr lang="en-US" sz="2400" dirty="0"/>
                        <a:t>59</a:t>
                      </a:r>
                    </a:p>
                  </a:txBody>
                  <a:tcPr>
                    <a:solidFill>
                      <a:schemeClr val="bg1">
                        <a:lumMod val="95000"/>
                      </a:schemeClr>
                    </a:solidFill>
                  </a:tcPr>
                </a:tc>
                <a:extLst>
                  <a:ext uri="{0D108BD9-81ED-4DB2-BD59-A6C34878D82A}">
                    <a16:rowId xmlns:a16="http://schemas.microsoft.com/office/drawing/2014/main" val="4193770510"/>
                  </a:ext>
                </a:extLst>
              </a:tr>
              <a:tr h="1258202">
                <a:tc>
                  <a:txBody>
                    <a:bodyPr/>
                    <a:lstStyle/>
                    <a:p>
                      <a:r>
                        <a:rPr lang="en-US" sz="2400" dirty="0"/>
                        <a:t>FY26 – Proposed</a:t>
                      </a:r>
                    </a:p>
                    <a:p>
                      <a:r>
                        <a:rPr lang="en-US" sz="2400" dirty="0"/>
                        <a:t> </a:t>
                      </a:r>
                      <a:r>
                        <a:rPr lang="en-US" sz="1600" dirty="0"/>
                        <a:t>Contingent on Funding</a:t>
                      </a:r>
                    </a:p>
                  </a:txBody>
                  <a:tcPr>
                    <a:solidFill>
                      <a:schemeClr val="accent6">
                        <a:lumMod val="20000"/>
                        <a:lumOff val="80000"/>
                      </a:schemeClr>
                    </a:solidFill>
                  </a:tcPr>
                </a:tc>
                <a:tc>
                  <a:txBody>
                    <a:bodyPr/>
                    <a:lstStyle/>
                    <a:p>
                      <a:pPr algn="r"/>
                      <a:r>
                        <a:rPr lang="en-US" sz="2400" dirty="0"/>
                        <a:t>68</a:t>
                      </a:r>
                    </a:p>
                    <a:p>
                      <a:pPr algn="r"/>
                      <a:r>
                        <a:rPr lang="en-US" sz="2400" dirty="0"/>
                        <a:t>(30 TSIC; 38 parallel program) </a:t>
                      </a:r>
                    </a:p>
                  </a:txBody>
                  <a:tcPr>
                    <a:solidFill>
                      <a:schemeClr val="accent6">
                        <a:lumMod val="20000"/>
                        <a:lumOff val="80000"/>
                      </a:schemeClr>
                    </a:solidFill>
                  </a:tcPr>
                </a:tc>
                <a:tc>
                  <a:txBody>
                    <a:bodyPr/>
                    <a:lstStyle/>
                    <a:p>
                      <a:pPr algn="r"/>
                      <a:r>
                        <a:rPr lang="en-US" sz="2400" dirty="0"/>
                        <a:t>40</a:t>
                      </a:r>
                    </a:p>
                  </a:txBody>
                  <a:tcPr>
                    <a:solidFill>
                      <a:schemeClr val="accent6">
                        <a:lumMod val="20000"/>
                        <a:lumOff val="80000"/>
                      </a:schemeClr>
                    </a:solidFill>
                  </a:tcPr>
                </a:tc>
                <a:tc>
                  <a:txBody>
                    <a:bodyPr/>
                    <a:lstStyle/>
                    <a:p>
                      <a:pPr algn="r"/>
                      <a:r>
                        <a:rPr lang="en-US" sz="2400" dirty="0"/>
                        <a:t>118 (includes ten grade 11 students)</a:t>
                      </a:r>
                    </a:p>
                  </a:txBody>
                  <a:tcPr>
                    <a:solidFill>
                      <a:schemeClr val="accent6">
                        <a:lumMod val="20000"/>
                        <a:lumOff val="80000"/>
                      </a:schemeClr>
                    </a:solidFill>
                  </a:tcPr>
                </a:tc>
                <a:extLst>
                  <a:ext uri="{0D108BD9-81ED-4DB2-BD59-A6C34878D82A}">
                    <a16:rowId xmlns:a16="http://schemas.microsoft.com/office/drawing/2014/main" val="1017513214"/>
                  </a:ext>
                </a:extLst>
              </a:tr>
              <a:tr h="1057004">
                <a:tc>
                  <a:txBody>
                    <a:bodyPr/>
                    <a:lstStyle/>
                    <a:p>
                      <a:r>
                        <a:rPr lang="en-US" sz="2400" dirty="0"/>
                        <a:t>FY27 – Proposed </a:t>
                      </a:r>
                      <a:r>
                        <a:rPr lang="en-US" sz="1600" dirty="0"/>
                        <a:t>Contingent on Funding</a:t>
                      </a:r>
                    </a:p>
                  </a:txBody>
                  <a:tcPr>
                    <a:solidFill>
                      <a:schemeClr val="accent4">
                        <a:lumMod val="20000"/>
                        <a:lumOff val="80000"/>
                      </a:schemeClr>
                    </a:solidFill>
                  </a:tcPr>
                </a:tc>
                <a:tc>
                  <a:txBody>
                    <a:bodyPr/>
                    <a:lstStyle/>
                    <a:p>
                      <a:pPr algn="r"/>
                      <a:r>
                        <a:rPr lang="en-US" sz="2400" dirty="0"/>
                        <a:t>70 (30 TSIC; 40 parallel program)</a:t>
                      </a:r>
                    </a:p>
                  </a:txBody>
                  <a:tcPr>
                    <a:solidFill>
                      <a:schemeClr val="accent4">
                        <a:lumMod val="20000"/>
                        <a:lumOff val="80000"/>
                      </a:schemeClr>
                    </a:solidFill>
                  </a:tcPr>
                </a:tc>
                <a:tc>
                  <a:txBody>
                    <a:bodyPr/>
                    <a:lstStyle/>
                    <a:p>
                      <a:pPr algn="r"/>
                      <a:r>
                        <a:rPr lang="en-US" sz="2400" dirty="0"/>
                        <a:t>40</a:t>
                      </a:r>
                    </a:p>
                  </a:txBody>
                  <a:tcPr>
                    <a:solidFill>
                      <a:schemeClr val="accent4">
                        <a:lumMod val="20000"/>
                        <a:lumOff val="80000"/>
                      </a:schemeClr>
                    </a:solidFill>
                  </a:tcPr>
                </a:tc>
                <a:tc>
                  <a:txBody>
                    <a:bodyPr/>
                    <a:lstStyle/>
                    <a:p>
                      <a:pPr algn="r"/>
                      <a:r>
                        <a:rPr lang="en-US" sz="2400" dirty="0"/>
                        <a:t>110</a:t>
                      </a:r>
                    </a:p>
                  </a:txBody>
                  <a:tcPr>
                    <a:solidFill>
                      <a:schemeClr val="accent4">
                        <a:lumMod val="20000"/>
                        <a:lumOff val="80000"/>
                      </a:schemeClr>
                    </a:solidFill>
                  </a:tcPr>
                </a:tc>
                <a:extLst>
                  <a:ext uri="{0D108BD9-81ED-4DB2-BD59-A6C34878D82A}">
                    <a16:rowId xmlns:a16="http://schemas.microsoft.com/office/drawing/2014/main" val="2562027693"/>
                  </a:ext>
                </a:extLst>
              </a:tr>
              <a:tr h="930846">
                <a:tc>
                  <a:txBody>
                    <a:bodyPr/>
                    <a:lstStyle/>
                    <a:p>
                      <a:r>
                        <a:rPr lang="en-US" sz="2400" dirty="0"/>
                        <a:t>FY28 and beyond</a:t>
                      </a:r>
                    </a:p>
                  </a:txBody>
                  <a:tcPr>
                    <a:solidFill>
                      <a:schemeClr val="accent2">
                        <a:lumMod val="20000"/>
                        <a:lumOff val="80000"/>
                      </a:schemeClr>
                    </a:solidFill>
                  </a:tcPr>
                </a:tc>
                <a:tc gridSpan="3">
                  <a:txBody>
                    <a:bodyPr/>
                    <a:lstStyle/>
                    <a:p>
                      <a:pPr algn="ctr"/>
                      <a:r>
                        <a:rPr lang="en-US" sz="2400" b="1" dirty="0"/>
                        <a:t>Let’s Think Big!</a:t>
                      </a:r>
                    </a:p>
                  </a:txBody>
                  <a:tcPr>
                    <a:solidFill>
                      <a:schemeClr val="accent2">
                        <a:lumMod val="20000"/>
                        <a:lumOff val="80000"/>
                      </a:schemeClr>
                    </a:solidFill>
                  </a:tcPr>
                </a:tc>
                <a:tc hMerge="1">
                  <a:txBody>
                    <a:bodyPr/>
                    <a:lstStyle/>
                    <a:p>
                      <a:pPr algn="r"/>
                      <a:endParaRPr lang="en-US" sz="2400" dirty="0"/>
                    </a:p>
                  </a:txBody>
                  <a:tcPr/>
                </a:tc>
                <a:tc hMerge="1">
                  <a:txBody>
                    <a:bodyPr/>
                    <a:lstStyle/>
                    <a:p>
                      <a:pPr algn="r"/>
                      <a:endParaRPr lang="en-US" sz="2400" dirty="0"/>
                    </a:p>
                  </a:txBody>
                  <a:tcPr/>
                </a:tc>
                <a:extLst>
                  <a:ext uri="{0D108BD9-81ED-4DB2-BD59-A6C34878D82A}">
                    <a16:rowId xmlns:a16="http://schemas.microsoft.com/office/drawing/2014/main" val="3998178209"/>
                  </a:ext>
                </a:extLst>
              </a:tr>
            </a:tbl>
          </a:graphicData>
        </a:graphic>
      </p:graphicFrame>
    </p:spTree>
    <p:extLst>
      <p:ext uri="{BB962C8B-B14F-4D97-AF65-F5344CB8AC3E}">
        <p14:creationId xmlns:p14="http://schemas.microsoft.com/office/powerpoint/2010/main" val="103704079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538DE-BAC0-516B-9A0D-967383D41F9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172EDE2-5F47-63A3-499A-241555887B76}"/>
              </a:ext>
            </a:extLst>
          </p:cNvPr>
          <p:cNvSpPr>
            <a:spLocks noGrp="1"/>
          </p:cNvSpPr>
          <p:nvPr>
            <p:ph type="body" sz="quarter" idx="13"/>
          </p:nvPr>
        </p:nvSpPr>
        <p:spPr>
          <a:xfrm>
            <a:off x="1110118" y="316043"/>
            <a:ext cx="10319881" cy="731076"/>
          </a:xfrm>
        </p:spPr>
        <p:txBody>
          <a:bodyPr/>
          <a:lstStyle/>
          <a:p>
            <a:pPr marL="0" indent="0">
              <a:buNone/>
            </a:pPr>
            <a:r>
              <a:rPr lang="en-US" dirty="0">
                <a:solidFill>
                  <a:schemeClr val="accent6">
                    <a:lumMod val="75000"/>
                  </a:schemeClr>
                </a:solidFill>
                <a:latin typeface="Century Gothic" panose="020B0502020202020204" pitchFamily="34" charset="0"/>
              </a:rPr>
              <a:t>Capacity - Proposed Build-Out</a:t>
            </a:r>
          </a:p>
        </p:txBody>
      </p:sp>
      <p:graphicFrame>
        <p:nvGraphicFramePr>
          <p:cNvPr id="6" name="Table 5">
            <a:extLst>
              <a:ext uri="{FF2B5EF4-FFF2-40B4-BE49-F238E27FC236}">
                <a16:creationId xmlns:a16="http://schemas.microsoft.com/office/drawing/2014/main" id="{5937A06C-2C08-C139-D9C9-E8ADDCCAC948}"/>
              </a:ext>
            </a:extLst>
          </p:cNvPr>
          <p:cNvGraphicFramePr>
            <a:graphicFrameLocks noGrp="1"/>
          </p:cNvGraphicFramePr>
          <p:nvPr>
            <p:extLst>
              <p:ext uri="{D42A27DB-BD31-4B8C-83A1-F6EECF244321}">
                <p14:modId xmlns:p14="http://schemas.microsoft.com/office/powerpoint/2010/main" val="4204055656"/>
              </p:ext>
            </p:extLst>
          </p:nvPr>
        </p:nvGraphicFramePr>
        <p:xfrm>
          <a:off x="1200253" y="1119112"/>
          <a:ext cx="9754615" cy="5334000"/>
        </p:xfrm>
        <a:graphic>
          <a:graphicData uri="http://schemas.openxmlformats.org/drawingml/2006/table">
            <a:tbl>
              <a:tblPr firstRow="1" bandRow="1">
                <a:tableStyleId>{5C22544A-7EE6-4342-B048-85BDC9FD1C3A}</a:tableStyleId>
              </a:tblPr>
              <a:tblGrid>
                <a:gridCol w="1950923">
                  <a:extLst>
                    <a:ext uri="{9D8B030D-6E8A-4147-A177-3AD203B41FA5}">
                      <a16:colId xmlns:a16="http://schemas.microsoft.com/office/drawing/2014/main" val="361382133"/>
                    </a:ext>
                  </a:extLst>
                </a:gridCol>
                <a:gridCol w="1950923">
                  <a:extLst>
                    <a:ext uri="{9D8B030D-6E8A-4147-A177-3AD203B41FA5}">
                      <a16:colId xmlns:a16="http://schemas.microsoft.com/office/drawing/2014/main" val="3603282634"/>
                    </a:ext>
                  </a:extLst>
                </a:gridCol>
                <a:gridCol w="1950923">
                  <a:extLst>
                    <a:ext uri="{9D8B030D-6E8A-4147-A177-3AD203B41FA5}">
                      <a16:colId xmlns:a16="http://schemas.microsoft.com/office/drawing/2014/main" val="520866355"/>
                    </a:ext>
                  </a:extLst>
                </a:gridCol>
                <a:gridCol w="1950923">
                  <a:extLst>
                    <a:ext uri="{9D8B030D-6E8A-4147-A177-3AD203B41FA5}">
                      <a16:colId xmlns:a16="http://schemas.microsoft.com/office/drawing/2014/main" val="1770715945"/>
                    </a:ext>
                  </a:extLst>
                </a:gridCol>
                <a:gridCol w="1950923">
                  <a:extLst>
                    <a:ext uri="{9D8B030D-6E8A-4147-A177-3AD203B41FA5}">
                      <a16:colId xmlns:a16="http://schemas.microsoft.com/office/drawing/2014/main" val="1291795279"/>
                    </a:ext>
                  </a:extLst>
                </a:gridCol>
              </a:tblGrid>
              <a:tr h="370840">
                <a:tc>
                  <a:txBody>
                    <a:bodyPr/>
                    <a:lstStyle/>
                    <a:p>
                      <a:endParaRPr lang="en-US" sz="2800" dirty="0"/>
                    </a:p>
                  </a:txBody>
                  <a:tcPr/>
                </a:tc>
                <a:tc>
                  <a:txBody>
                    <a:bodyPr/>
                    <a:lstStyle/>
                    <a:p>
                      <a:r>
                        <a:rPr lang="en-US" sz="2800" dirty="0"/>
                        <a:t>TSIC</a:t>
                      </a:r>
                    </a:p>
                  </a:txBody>
                  <a:tcPr/>
                </a:tc>
                <a:tc>
                  <a:txBody>
                    <a:bodyPr/>
                    <a:lstStyle/>
                    <a:p>
                      <a:r>
                        <a:rPr lang="en-US" sz="2800" dirty="0"/>
                        <a:t>Students Admitted to CFL Version in Grade 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Students Admitted to CFL Version in Grade 10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Total</a:t>
                      </a:r>
                    </a:p>
                  </a:txBody>
                  <a:tcPr/>
                </a:tc>
                <a:extLst>
                  <a:ext uri="{0D108BD9-81ED-4DB2-BD59-A6C34878D82A}">
                    <a16:rowId xmlns:a16="http://schemas.microsoft.com/office/drawing/2014/main" val="403450831"/>
                  </a:ext>
                </a:extLst>
              </a:tr>
              <a:tr h="370840">
                <a:tc>
                  <a:txBody>
                    <a:bodyPr/>
                    <a:lstStyle/>
                    <a:p>
                      <a:r>
                        <a:rPr lang="en-US" sz="2800" dirty="0"/>
                        <a:t>Grade 8</a:t>
                      </a:r>
                    </a:p>
                  </a:txBody>
                  <a:tcPr/>
                </a:tc>
                <a:tc>
                  <a:txBody>
                    <a:bodyPr/>
                    <a:lstStyle/>
                    <a:p>
                      <a:r>
                        <a:rPr lang="en-US" sz="2800" dirty="0"/>
                        <a:t>30</a:t>
                      </a:r>
                    </a:p>
                  </a:txBody>
                  <a:tcPr/>
                </a:tc>
                <a:tc>
                  <a:txBody>
                    <a:bodyPr/>
                    <a:lstStyle/>
                    <a:p>
                      <a:r>
                        <a:rPr lang="en-US" sz="2800" dirty="0"/>
                        <a:t>40</a:t>
                      </a:r>
                    </a:p>
                  </a:txBody>
                  <a:tcPr/>
                </a:tc>
                <a:tc>
                  <a:txBody>
                    <a:bodyPr/>
                    <a:lstStyle/>
                    <a:p>
                      <a:endParaRPr lang="en-US" sz="2800" dirty="0"/>
                    </a:p>
                  </a:txBody>
                  <a:tcPr/>
                </a:tc>
                <a:tc>
                  <a:txBody>
                    <a:bodyPr/>
                    <a:lstStyle/>
                    <a:p>
                      <a:endParaRPr lang="en-US" sz="2800" dirty="0"/>
                    </a:p>
                  </a:txBody>
                  <a:tcPr/>
                </a:tc>
                <a:extLst>
                  <a:ext uri="{0D108BD9-81ED-4DB2-BD59-A6C34878D82A}">
                    <a16:rowId xmlns:a16="http://schemas.microsoft.com/office/drawing/2014/main" val="4112418131"/>
                  </a:ext>
                </a:extLst>
              </a:tr>
              <a:tr h="370840">
                <a:tc>
                  <a:txBody>
                    <a:bodyPr/>
                    <a:lstStyle/>
                    <a:p>
                      <a:r>
                        <a:rPr lang="en-US" sz="2800" dirty="0"/>
                        <a:t>Grade 9</a:t>
                      </a:r>
                    </a:p>
                  </a:txBody>
                  <a:tcPr/>
                </a:tc>
                <a:tc>
                  <a:txBody>
                    <a:bodyPr/>
                    <a:lstStyle/>
                    <a:p>
                      <a:r>
                        <a:rPr lang="en-US" sz="2800" dirty="0"/>
                        <a:t>30</a:t>
                      </a:r>
                    </a:p>
                  </a:txBody>
                  <a:tcPr/>
                </a:tc>
                <a:tc>
                  <a:txBody>
                    <a:bodyPr/>
                    <a:lstStyle/>
                    <a:p>
                      <a:r>
                        <a:rPr lang="en-US" sz="2800" dirty="0"/>
                        <a:t>40</a:t>
                      </a:r>
                    </a:p>
                  </a:txBody>
                  <a:tcPr/>
                </a:tc>
                <a:tc>
                  <a:txBody>
                    <a:bodyPr/>
                    <a:lstStyle/>
                    <a:p>
                      <a:endParaRPr lang="en-US" sz="2800"/>
                    </a:p>
                  </a:txBody>
                  <a:tcPr/>
                </a:tc>
                <a:tc>
                  <a:txBody>
                    <a:bodyPr/>
                    <a:lstStyle/>
                    <a:p>
                      <a:endParaRPr lang="en-US" sz="2800"/>
                    </a:p>
                  </a:txBody>
                  <a:tcPr/>
                </a:tc>
                <a:extLst>
                  <a:ext uri="{0D108BD9-81ED-4DB2-BD59-A6C34878D82A}">
                    <a16:rowId xmlns:a16="http://schemas.microsoft.com/office/drawing/2014/main" val="2356028100"/>
                  </a:ext>
                </a:extLst>
              </a:tr>
              <a:tr h="370840">
                <a:tc>
                  <a:txBody>
                    <a:bodyPr/>
                    <a:lstStyle/>
                    <a:p>
                      <a:r>
                        <a:rPr lang="en-US" sz="2800" dirty="0"/>
                        <a:t>Grade 10</a:t>
                      </a:r>
                    </a:p>
                  </a:txBody>
                  <a:tcPr/>
                </a:tc>
                <a:tc>
                  <a:txBody>
                    <a:bodyPr/>
                    <a:lstStyle/>
                    <a:p>
                      <a:r>
                        <a:rPr lang="en-US" sz="2800" dirty="0"/>
                        <a:t>30</a:t>
                      </a:r>
                    </a:p>
                  </a:txBody>
                  <a:tcPr/>
                </a:tc>
                <a:tc>
                  <a:txBody>
                    <a:bodyPr/>
                    <a:lstStyle/>
                    <a:p>
                      <a:r>
                        <a:rPr lang="en-US" sz="2800" dirty="0"/>
                        <a:t>40</a:t>
                      </a:r>
                    </a:p>
                  </a:txBody>
                  <a:tcPr/>
                </a:tc>
                <a:tc>
                  <a:txBody>
                    <a:bodyPr/>
                    <a:lstStyle/>
                    <a:p>
                      <a:r>
                        <a:rPr lang="en-US" sz="2800" dirty="0"/>
                        <a:t>40</a:t>
                      </a:r>
                    </a:p>
                  </a:txBody>
                  <a:tcPr/>
                </a:tc>
                <a:tc>
                  <a:txBody>
                    <a:bodyPr/>
                    <a:lstStyle/>
                    <a:p>
                      <a:endParaRPr lang="en-US" sz="2800" dirty="0"/>
                    </a:p>
                  </a:txBody>
                  <a:tcPr/>
                </a:tc>
                <a:extLst>
                  <a:ext uri="{0D108BD9-81ED-4DB2-BD59-A6C34878D82A}">
                    <a16:rowId xmlns:a16="http://schemas.microsoft.com/office/drawing/2014/main" val="3768339946"/>
                  </a:ext>
                </a:extLst>
              </a:tr>
              <a:tr h="370840">
                <a:tc>
                  <a:txBody>
                    <a:bodyPr/>
                    <a:lstStyle/>
                    <a:p>
                      <a:r>
                        <a:rPr lang="en-US" sz="2800" dirty="0"/>
                        <a:t>Grade 11</a:t>
                      </a:r>
                    </a:p>
                  </a:txBody>
                  <a:tcPr/>
                </a:tc>
                <a:tc>
                  <a:txBody>
                    <a:bodyPr/>
                    <a:lstStyle/>
                    <a:p>
                      <a:r>
                        <a:rPr lang="en-US" sz="2800" dirty="0"/>
                        <a:t>30</a:t>
                      </a:r>
                    </a:p>
                  </a:txBody>
                  <a:tcPr/>
                </a:tc>
                <a:tc>
                  <a:txBody>
                    <a:bodyPr/>
                    <a:lstStyle/>
                    <a:p>
                      <a:r>
                        <a:rPr lang="en-US" sz="2800" dirty="0"/>
                        <a:t>40</a:t>
                      </a:r>
                    </a:p>
                  </a:txBody>
                  <a:tcPr/>
                </a:tc>
                <a:tc>
                  <a:txBody>
                    <a:bodyPr/>
                    <a:lstStyle/>
                    <a:p>
                      <a:r>
                        <a:rPr lang="en-US" sz="2800" dirty="0"/>
                        <a:t>40</a:t>
                      </a:r>
                    </a:p>
                  </a:txBody>
                  <a:tcPr/>
                </a:tc>
                <a:tc>
                  <a:txBody>
                    <a:bodyPr/>
                    <a:lstStyle/>
                    <a:p>
                      <a:endParaRPr lang="en-US" sz="2800" dirty="0"/>
                    </a:p>
                  </a:txBody>
                  <a:tcPr/>
                </a:tc>
                <a:extLst>
                  <a:ext uri="{0D108BD9-81ED-4DB2-BD59-A6C34878D82A}">
                    <a16:rowId xmlns:a16="http://schemas.microsoft.com/office/drawing/2014/main" val="2623097598"/>
                  </a:ext>
                </a:extLst>
              </a:tr>
              <a:tr h="370840">
                <a:tc>
                  <a:txBody>
                    <a:bodyPr/>
                    <a:lstStyle/>
                    <a:p>
                      <a:r>
                        <a:rPr lang="en-US" sz="2800" dirty="0"/>
                        <a:t>Grade 12</a:t>
                      </a:r>
                    </a:p>
                  </a:txBody>
                  <a:tcPr/>
                </a:tc>
                <a:tc>
                  <a:txBody>
                    <a:bodyPr/>
                    <a:lstStyle/>
                    <a:p>
                      <a:r>
                        <a:rPr lang="en-US" sz="2800" dirty="0"/>
                        <a:t>30</a:t>
                      </a:r>
                    </a:p>
                  </a:txBody>
                  <a:tcPr/>
                </a:tc>
                <a:tc>
                  <a:txBody>
                    <a:bodyPr/>
                    <a:lstStyle/>
                    <a:p>
                      <a:r>
                        <a:rPr lang="en-US" sz="2800" dirty="0"/>
                        <a:t>40</a:t>
                      </a:r>
                    </a:p>
                  </a:txBody>
                  <a:tcPr/>
                </a:tc>
                <a:tc>
                  <a:txBody>
                    <a:bodyPr/>
                    <a:lstStyle/>
                    <a:p>
                      <a:r>
                        <a:rPr lang="en-US" sz="2800" dirty="0"/>
                        <a:t>40</a:t>
                      </a:r>
                    </a:p>
                  </a:txBody>
                  <a:tcPr/>
                </a:tc>
                <a:tc>
                  <a:txBody>
                    <a:bodyPr/>
                    <a:lstStyle/>
                    <a:p>
                      <a:endParaRPr lang="en-US" sz="2800" dirty="0"/>
                    </a:p>
                  </a:txBody>
                  <a:tcPr/>
                </a:tc>
                <a:extLst>
                  <a:ext uri="{0D108BD9-81ED-4DB2-BD59-A6C34878D82A}">
                    <a16:rowId xmlns:a16="http://schemas.microsoft.com/office/drawing/2014/main" val="361664197"/>
                  </a:ext>
                </a:extLst>
              </a:tr>
              <a:tr h="370840">
                <a:tc>
                  <a:txBody>
                    <a:bodyPr/>
                    <a:lstStyle/>
                    <a:p>
                      <a:r>
                        <a:rPr lang="en-US" sz="2800" dirty="0"/>
                        <a:t>Total</a:t>
                      </a:r>
                    </a:p>
                  </a:txBody>
                  <a:tcPr>
                    <a:solidFill>
                      <a:schemeClr val="tx2">
                        <a:lumMod val="10000"/>
                        <a:lumOff val="90000"/>
                      </a:schemeClr>
                    </a:solidFill>
                  </a:tcPr>
                </a:tc>
                <a:tc>
                  <a:txBody>
                    <a:bodyPr/>
                    <a:lstStyle/>
                    <a:p>
                      <a:r>
                        <a:rPr lang="en-US" sz="2800" dirty="0"/>
                        <a:t>150</a:t>
                      </a:r>
                    </a:p>
                  </a:txBody>
                  <a:tcPr>
                    <a:solidFill>
                      <a:schemeClr val="tx2">
                        <a:lumMod val="10000"/>
                        <a:lumOff val="90000"/>
                      </a:schemeClr>
                    </a:solidFill>
                  </a:tcPr>
                </a:tc>
                <a:tc>
                  <a:txBody>
                    <a:bodyPr/>
                    <a:lstStyle/>
                    <a:p>
                      <a:r>
                        <a:rPr lang="en-US" sz="2800" dirty="0"/>
                        <a:t>200</a:t>
                      </a:r>
                    </a:p>
                  </a:txBody>
                  <a:tcPr>
                    <a:solidFill>
                      <a:schemeClr val="tx2">
                        <a:lumMod val="10000"/>
                        <a:lumOff val="90000"/>
                      </a:schemeClr>
                    </a:solidFill>
                  </a:tcPr>
                </a:tc>
                <a:tc>
                  <a:txBody>
                    <a:bodyPr/>
                    <a:lstStyle/>
                    <a:p>
                      <a:r>
                        <a:rPr lang="en-US" sz="2800" dirty="0"/>
                        <a:t>120</a:t>
                      </a:r>
                    </a:p>
                  </a:txBody>
                  <a:tcPr>
                    <a:solidFill>
                      <a:schemeClr val="tx2">
                        <a:lumMod val="10000"/>
                        <a:lumOff val="90000"/>
                      </a:schemeClr>
                    </a:solidFill>
                  </a:tcPr>
                </a:tc>
                <a:tc>
                  <a:txBody>
                    <a:bodyPr/>
                    <a:lstStyle/>
                    <a:p>
                      <a:r>
                        <a:rPr lang="en-US" sz="2800" dirty="0"/>
                        <a:t>470</a:t>
                      </a:r>
                    </a:p>
                  </a:txBody>
                  <a:tcPr>
                    <a:solidFill>
                      <a:schemeClr val="tx2">
                        <a:lumMod val="10000"/>
                        <a:lumOff val="90000"/>
                      </a:schemeClr>
                    </a:solidFill>
                  </a:tcPr>
                </a:tc>
                <a:extLst>
                  <a:ext uri="{0D108BD9-81ED-4DB2-BD59-A6C34878D82A}">
                    <a16:rowId xmlns:a16="http://schemas.microsoft.com/office/drawing/2014/main" val="602343205"/>
                  </a:ext>
                </a:extLst>
              </a:tr>
            </a:tbl>
          </a:graphicData>
        </a:graphic>
      </p:graphicFrame>
    </p:spTree>
    <p:extLst>
      <p:ext uri="{BB962C8B-B14F-4D97-AF65-F5344CB8AC3E}">
        <p14:creationId xmlns:p14="http://schemas.microsoft.com/office/powerpoint/2010/main" val="317079107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63863-A648-3B66-9E6B-3045B637BF6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2134C42-A3BF-BEEC-7BED-62FEB8338301}"/>
              </a:ext>
            </a:extLst>
          </p:cNvPr>
          <p:cNvSpPr>
            <a:spLocks noGrp="1"/>
          </p:cNvSpPr>
          <p:nvPr>
            <p:ph type="body" sz="quarter" idx="13"/>
          </p:nvPr>
        </p:nvSpPr>
        <p:spPr>
          <a:xfrm>
            <a:off x="1110118" y="316043"/>
            <a:ext cx="10508487" cy="731076"/>
          </a:xfrm>
        </p:spPr>
        <p:txBody>
          <a:bodyPr/>
          <a:lstStyle/>
          <a:p>
            <a:pPr marL="0" indent="0">
              <a:buNone/>
            </a:pPr>
            <a:r>
              <a:rPr lang="en-US" sz="3200" dirty="0">
                <a:solidFill>
                  <a:schemeClr val="accent6">
                    <a:lumMod val="75000"/>
                  </a:schemeClr>
                </a:solidFill>
                <a:latin typeface="Century Gothic" panose="020B0502020202020204" pitchFamily="34" charset="0"/>
              </a:rPr>
              <a:t>Capacity – Current Trajectory vs. Proposed Buildout</a:t>
            </a:r>
          </a:p>
        </p:txBody>
      </p:sp>
      <p:graphicFrame>
        <p:nvGraphicFramePr>
          <p:cNvPr id="4" name="Table 3">
            <a:extLst>
              <a:ext uri="{FF2B5EF4-FFF2-40B4-BE49-F238E27FC236}">
                <a16:creationId xmlns:a16="http://schemas.microsoft.com/office/drawing/2014/main" id="{A2E5753D-517D-203F-D989-C7E228B6FBFC}"/>
              </a:ext>
            </a:extLst>
          </p:cNvPr>
          <p:cNvGraphicFramePr>
            <a:graphicFrameLocks noGrp="1"/>
          </p:cNvGraphicFramePr>
          <p:nvPr>
            <p:extLst>
              <p:ext uri="{D42A27DB-BD31-4B8C-83A1-F6EECF244321}">
                <p14:modId xmlns:p14="http://schemas.microsoft.com/office/powerpoint/2010/main" val="3909870127"/>
              </p:ext>
            </p:extLst>
          </p:nvPr>
        </p:nvGraphicFramePr>
        <p:xfrm>
          <a:off x="1236472" y="1252871"/>
          <a:ext cx="9617456" cy="1554480"/>
        </p:xfrm>
        <a:graphic>
          <a:graphicData uri="http://schemas.openxmlformats.org/drawingml/2006/table">
            <a:tbl>
              <a:tblPr firstRow="1" bandRow="1">
                <a:tableStyleId>{5C22544A-7EE6-4342-B048-85BDC9FD1C3A}</a:tableStyleId>
              </a:tblPr>
              <a:tblGrid>
                <a:gridCol w="3536696">
                  <a:extLst>
                    <a:ext uri="{9D8B030D-6E8A-4147-A177-3AD203B41FA5}">
                      <a16:colId xmlns:a16="http://schemas.microsoft.com/office/drawing/2014/main" val="2306845464"/>
                    </a:ext>
                  </a:extLst>
                </a:gridCol>
                <a:gridCol w="6080760">
                  <a:extLst>
                    <a:ext uri="{9D8B030D-6E8A-4147-A177-3AD203B41FA5}">
                      <a16:colId xmlns:a16="http://schemas.microsoft.com/office/drawing/2014/main" val="3749013569"/>
                    </a:ext>
                  </a:extLst>
                </a:gridCol>
              </a:tblGrid>
              <a:tr h="370840">
                <a:tc>
                  <a:txBody>
                    <a:bodyPr/>
                    <a:lstStyle/>
                    <a:p>
                      <a:endParaRPr lang="en-US" sz="2800" dirty="0"/>
                    </a:p>
                  </a:txBody>
                  <a:tcPr/>
                </a:tc>
                <a:tc>
                  <a:txBody>
                    <a:bodyPr/>
                    <a:lstStyle/>
                    <a:p>
                      <a:pPr algn="ctr"/>
                      <a:r>
                        <a:rPr lang="en-US" sz="2800" dirty="0"/>
                        <a:t>Total Students Served Annually</a:t>
                      </a:r>
                    </a:p>
                  </a:txBody>
                  <a:tcPr/>
                </a:tc>
                <a:extLst>
                  <a:ext uri="{0D108BD9-81ED-4DB2-BD59-A6C34878D82A}">
                    <a16:rowId xmlns:a16="http://schemas.microsoft.com/office/drawing/2014/main" val="3507490665"/>
                  </a:ext>
                </a:extLst>
              </a:tr>
              <a:tr h="370840">
                <a:tc>
                  <a:txBody>
                    <a:bodyPr/>
                    <a:lstStyle/>
                    <a:p>
                      <a:r>
                        <a:rPr lang="en-US" sz="2800" dirty="0"/>
                        <a:t>Current Trajectory</a:t>
                      </a:r>
                    </a:p>
                  </a:txBody>
                  <a:tcPr/>
                </a:tc>
                <a:tc>
                  <a:txBody>
                    <a:bodyPr/>
                    <a:lstStyle/>
                    <a:p>
                      <a:pPr algn="r"/>
                      <a:r>
                        <a:rPr lang="en-US" sz="2800" dirty="0"/>
                        <a:t>241</a:t>
                      </a:r>
                    </a:p>
                  </a:txBody>
                  <a:tcPr/>
                </a:tc>
                <a:extLst>
                  <a:ext uri="{0D108BD9-81ED-4DB2-BD59-A6C34878D82A}">
                    <a16:rowId xmlns:a16="http://schemas.microsoft.com/office/drawing/2014/main" val="3890175995"/>
                  </a:ext>
                </a:extLst>
              </a:tr>
              <a:tr h="370840">
                <a:tc>
                  <a:txBody>
                    <a:bodyPr/>
                    <a:lstStyle/>
                    <a:p>
                      <a:r>
                        <a:rPr lang="en-US" sz="2800" dirty="0"/>
                        <a:t>Proposed Buildout</a:t>
                      </a:r>
                    </a:p>
                  </a:txBody>
                  <a:tcPr/>
                </a:tc>
                <a:tc>
                  <a:txBody>
                    <a:bodyPr/>
                    <a:lstStyle/>
                    <a:p>
                      <a:pPr algn="r"/>
                      <a:r>
                        <a:rPr lang="en-US" sz="2800" dirty="0"/>
                        <a:t>470</a:t>
                      </a:r>
                    </a:p>
                  </a:txBody>
                  <a:tcPr/>
                </a:tc>
                <a:extLst>
                  <a:ext uri="{0D108BD9-81ED-4DB2-BD59-A6C34878D82A}">
                    <a16:rowId xmlns:a16="http://schemas.microsoft.com/office/drawing/2014/main" val="726286270"/>
                  </a:ext>
                </a:extLst>
              </a:tr>
            </a:tbl>
          </a:graphicData>
        </a:graphic>
      </p:graphicFrame>
      <p:sp>
        <p:nvSpPr>
          <p:cNvPr id="6" name="Text Placeholder 3">
            <a:extLst>
              <a:ext uri="{FF2B5EF4-FFF2-40B4-BE49-F238E27FC236}">
                <a16:creationId xmlns:a16="http://schemas.microsoft.com/office/drawing/2014/main" id="{48EF02E8-2670-6967-A919-E2B26EF459CB}"/>
              </a:ext>
            </a:extLst>
          </p:cNvPr>
          <p:cNvSpPr txBox="1">
            <a:spLocks/>
          </p:cNvSpPr>
          <p:nvPr/>
        </p:nvSpPr>
        <p:spPr>
          <a:xfrm>
            <a:off x="1233424" y="3195254"/>
            <a:ext cx="10108607" cy="2798064"/>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999"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lumMod val="50000"/>
                    <a:lumOff val="50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lumOff val="50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800" dirty="0">
              <a:latin typeface="Century Gothic" panose="020B0502020202020204" pitchFamily="34" charset="0"/>
            </a:endParaRPr>
          </a:p>
          <a:p>
            <a:pPr>
              <a:lnSpc>
                <a:spcPct val="110000"/>
              </a:lnSpc>
            </a:pPr>
            <a:r>
              <a:rPr lang="en-US" sz="2800" dirty="0">
                <a:solidFill>
                  <a:schemeClr val="tx1"/>
                </a:solidFill>
                <a:latin typeface="Century Gothic" panose="020B0502020202020204" pitchFamily="34" charset="0"/>
              </a:rPr>
              <a:t>The proposed expansion model would result in a 95% increase in capacity compared to the current trajectory, almost doubling the number of students served.</a:t>
            </a:r>
          </a:p>
          <a:p>
            <a:pPr>
              <a:lnSpc>
                <a:spcPct val="110000"/>
              </a:lnSpc>
            </a:pPr>
            <a:r>
              <a:rPr lang="en-US" sz="2800" dirty="0">
                <a:solidFill>
                  <a:schemeClr val="tx1"/>
                </a:solidFill>
                <a:latin typeface="Century Gothic" panose="020B0502020202020204" pitchFamily="34" charset="0"/>
              </a:rPr>
              <a:t>During the process of developing the multi-year strategic roadmap, we could consider expanding even more.</a:t>
            </a:r>
            <a:endParaRPr lang="en-US" sz="2201" dirty="0">
              <a:solidFill>
                <a:schemeClr val="tx1"/>
              </a:solidFill>
              <a:latin typeface="Century Gothic" panose="020B0502020202020204" pitchFamily="34" charset="0"/>
            </a:endParaRPr>
          </a:p>
          <a:p>
            <a:endParaRPr lang="en-US" sz="2800" dirty="0">
              <a:solidFill>
                <a:schemeClr val="tx1"/>
              </a:solidFill>
              <a:latin typeface="Century Gothic" panose="020B0502020202020204" pitchFamily="34" charset="0"/>
            </a:endParaRPr>
          </a:p>
          <a:p>
            <a:endParaRPr lang="en-US" sz="2800" dirty="0">
              <a:latin typeface="Century Gothic" panose="020B0502020202020204" pitchFamily="34" charset="0"/>
            </a:endParaRPr>
          </a:p>
          <a:p>
            <a:endParaRPr lang="en-US" sz="2800" dirty="0">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57406146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85C2E-9B40-9538-FEA0-FEBAFD3E858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E49AA75-923F-5235-C9AA-7E0FE9FD08D9}"/>
              </a:ext>
            </a:extLst>
          </p:cNvPr>
          <p:cNvSpPr>
            <a:spLocks noGrp="1"/>
          </p:cNvSpPr>
          <p:nvPr>
            <p:ph type="body" sz="quarter" idx="13"/>
          </p:nvPr>
        </p:nvSpPr>
        <p:spPr>
          <a:xfrm>
            <a:off x="1056217" y="188154"/>
            <a:ext cx="9971762" cy="731076"/>
          </a:xfrm>
        </p:spPr>
        <p:txBody>
          <a:bodyPr/>
          <a:lstStyle/>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Reemphasis on College </a:t>
            </a:r>
            <a:r>
              <a:rPr lang="en-US" dirty="0">
                <a:solidFill>
                  <a:srgbClr val="006838"/>
                </a:solidFill>
                <a:latin typeface="Century Gothic" panose="020B0502020202020204" pitchFamily="34" charset="0"/>
              </a:rPr>
              <a:t>&amp; </a:t>
            </a:r>
          </a:p>
          <a:p>
            <a:pPr marL="0" indent="0">
              <a:lnSpc>
                <a:spcPct val="100000"/>
              </a:lnSpc>
              <a:spcBef>
                <a:spcPts val="0"/>
              </a:spcBef>
              <a:buNone/>
            </a:pPr>
            <a:r>
              <a:rPr lang="en-US" dirty="0">
                <a:solidFill>
                  <a:srgbClr val="006838"/>
                </a:solidFill>
                <a:latin typeface="Century Gothic" panose="020B0502020202020204" pitchFamily="34" charset="0"/>
              </a:rPr>
              <a:t>Career </a:t>
            </a:r>
            <a:r>
              <a:rPr lang="en-US" dirty="0">
                <a:solidFill>
                  <a:schemeClr val="accent6">
                    <a:lumMod val="75000"/>
                  </a:schemeClr>
                </a:solidFill>
                <a:latin typeface="Century Gothic" panose="020B0502020202020204" pitchFamily="34" charset="0"/>
              </a:rPr>
              <a:t>Access Support</a:t>
            </a:r>
          </a:p>
        </p:txBody>
      </p:sp>
      <p:sp>
        <p:nvSpPr>
          <p:cNvPr id="4" name="Text Placeholder 3">
            <a:extLst>
              <a:ext uri="{FF2B5EF4-FFF2-40B4-BE49-F238E27FC236}">
                <a16:creationId xmlns:a16="http://schemas.microsoft.com/office/drawing/2014/main" id="{1BEEC1E6-58C1-F3DA-65AF-8914CCB1D0AE}"/>
              </a:ext>
            </a:extLst>
          </p:cNvPr>
          <p:cNvSpPr>
            <a:spLocks noGrp="1"/>
          </p:cNvSpPr>
          <p:nvPr>
            <p:ph type="body" sz="quarter" idx="15"/>
          </p:nvPr>
        </p:nvSpPr>
        <p:spPr>
          <a:xfrm>
            <a:off x="1056217" y="1601513"/>
            <a:ext cx="8666085" cy="4570687"/>
          </a:xfrm>
        </p:spPr>
        <p:txBody>
          <a:bodyPr>
            <a:normAutofit/>
          </a:bodyPr>
          <a:lstStyle/>
          <a:p>
            <a:r>
              <a:rPr lang="en-US" sz="2400" dirty="0">
                <a:solidFill>
                  <a:schemeClr val="tx1"/>
                </a:solidFill>
                <a:latin typeface="Century Gothic" panose="020B0502020202020204" pitchFamily="34" charset="0"/>
              </a:rPr>
              <a:t>Workshops/labs/individual consultations for students and parents focused on financial aid and scholarships</a:t>
            </a:r>
          </a:p>
          <a:p>
            <a:r>
              <a:rPr lang="en-US" sz="2400" dirty="0">
                <a:solidFill>
                  <a:schemeClr val="tx1"/>
                </a:solidFill>
                <a:latin typeface="Century Gothic" panose="020B0502020202020204" pitchFamily="34" charset="0"/>
              </a:rPr>
              <a:t>Offered at high schools; CFL; and other locations throughout Collier County</a:t>
            </a:r>
          </a:p>
          <a:p>
            <a:r>
              <a:rPr lang="en-US" sz="2400" dirty="0">
                <a:solidFill>
                  <a:schemeClr val="tx1"/>
                </a:solidFill>
                <a:latin typeface="Century Gothic" panose="020B0502020202020204" pitchFamily="34" charset="0"/>
              </a:rPr>
              <a:t>Served more than 200 students and 100 parents FY26 year-to-date (YTD) </a:t>
            </a:r>
          </a:p>
          <a:p>
            <a:r>
              <a:rPr lang="en-US" sz="2400" dirty="0">
                <a:solidFill>
                  <a:schemeClr val="tx1"/>
                </a:solidFill>
                <a:latin typeface="Century Gothic" panose="020B0502020202020204" pitchFamily="34" charset="0"/>
              </a:rPr>
              <a:t>FY26 events YTD implemented in collaboration with CCPS, Collier Community Foundation, and Grace Place</a:t>
            </a:r>
          </a:p>
          <a:p>
            <a:r>
              <a:rPr lang="en-US" sz="2400" dirty="0">
                <a:solidFill>
                  <a:schemeClr val="tx1"/>
                </a:solidFill>
                <a:latin typeface="Century Gothic" panose="020B0502020202020204" pitchFamily="34" charset="0"/>
              </a:rPr>
              <a:t>Reengage the wider Future Ready Collier Network</a:t>
            </a:r>
          </a:p>
          <a:p>
            <a:r>
              <a:rPr lang="en-US" sz="2400" dirty="0">
                <a:solidFill>
                  <a:schemeClr val="tx1"/>
                </a:solidFill>
                <a:latin typeface="Century Gothic" panose="020B0502020202020204" pitchFamily="34" charset="0"/>
              </a:rPr>
              <a:t>Support 500 students and 250 parents with college access support in FY27</a:t>
            </a:r>
          </a:p>
          <a:p>
            <a:endParaRPr lang="en-US" sz="2400" dirty="0">
              <a:solidFill>
                <a:schemeClr val="tx1"/>
              </a:solidFill>
              <a:latin typeface="Century Gothic" panose="020B0502020202020204" pitchFamily="34" charset="0"/>
            </a:endParaRPr>
          </a:p>
          <a:p>
            <a:pPr marL="0" indent="0">
              <a:buNone/>
            </a:pPr>
            <a:endParaRPr lang="en-US" sz="4200" dirty="0">
              <a:latin typeface="Century Gothic" panose="020B0502020202020204" pitchFamily="34" charset="0"/>
            </a:endParaRPr>
          </a:p>
          <a:p>
            <a:endParaRPr lang="en-US" sz="2800" dirty="0">
              <a:latin typeface="Century Gothic" panose="020B0502020202020204" pitchFamily="34" charset="0"/>
            </a:endParaRPr>
          </a:p>
          <a:p>
            <a:endParaRPr lang="en-US" sz="2800" dirty="0">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254611196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E5E3E-6244-89ED-2A6C-486A40679A2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A612C0C-8137-5193-2A45-55E247AB57C2}"/>
              </a:ext>
            </a:extLst>
          </p:cNvPr>
          <p:cNvSpPr>
            <a:spLocks noGrp="1"/>
          </p:cNvSpPr>
          <p:nvPr>
            <p:ph type="body" sz="quarter" idx="13"/>
          </p:nvPr>
        </p:nvSpPr>
        <p:spPr>
          <a:xfrm>
            <a:off x="1056217" y="188153"/>
            <a:ext cx="9971762" cy="1954971"/>
          </a:xfrm>
        </p:spPr>
        <p:txBody>
          <a:bodyPr/>
          <a:lstStyle/>
          <a:p>
            <a:pPr marL="0" indent="0">
              <a:buNone/>
            </a:pPr>
            <a:r>
              <a:rPr lang="en-US" dirty="0">
                <a:solidFill>
                  <a:schemeClr val="accent6">
                    <a:lumMod val="75000"/>
                  </a:schemeClr>
                </a:solidFill>
                <a:latin typeface="Century Gothic" panose="020B0502020202020204" pitchFamily="34" charset="0"/>
              </a:rPr>
              <a:t>Goal 1: Students are educated and empowered to choose and navigate their own path to success </a:t>
            </a:r>
            <a:r>
              <a:rPr lang="en-US" sz="1800" b="0" i="1" dirty="0">
                <a:solidFill>
                  <a:schemeClr val="accent6">
                    <a:lumMod val="75000"/>
                  </a:schemeClr>
                </a:solidFill>
                <a:latin typeface="Century Gothic" panose="020B0502020202020204" pitchFamily="34" charset="0"/>
              </a:rPr>
              <a:t>No change</a:t>
            </a:r>
            <a:endParaRPr lang="en-US" dirty="0">
              <a:solidFill>
                <a:schemeClr val="accent6">
                  <a:lumMod val="75000"/>
                </a:schemeClr>
              </a:solidFill>
              <a:latin typeface="Century Gothic" panose="020B0502020202020204" pitchFamily="34" charset="0"/>
            </a:endParaRPr>
          </a:p>
          <a:p>
            <a:pPr marL="0" indent="0">
              <a:buNone/>
            </a:pPr>
            <a:r>
              <a:rPr lang="en-US" sz="2400" dirty="0">
                <a:solidFill>
                  <a:schemeClr val="accent6">
                    <a:lumMod val="75000"/>
                  </a:schemeClr>
                </a:solidFill>
                <a:latin typeface="Century Gothic" panose="020B0502020202020204" pitchFamily="34" charset="0"/>
              </a:rPr>
              <a:t>1.1 Increase the number of students applying to and admitted to student programs </a:t>
            </a:r>
            <a:r>
              <a:rPr lang="en-US" sz="1800" b="0" i="1" dirty="0">
                <a:solidFill>
                  <a:schemeClr val="accent6">
                    <a:lumMod val="75000"/>
                  </a:schemeClr>
                </a:solidFill>
                <a:latin typeface="Century Gothic" panose="020B0502020202020204" pitchFamily="34" charset="0"/>
              </a:rPr>
              <a:t>Revised</a:t>
            </a:r>
            <a:endParaRPr lang="en-US" sz="1800" dirty="0">
              <a:solidFill>
                <a:schemeClr val="accent6">
                  <a:lumMod val="75000"/>
                </a:schemeClr>
              </a:solidFill>
              <a:latin typeface="Century Gothic" panose="020B0502020202020204" pitchFamily="34" charset="0"/>
            </a:endParaRPr>
          </a:p>
          <a:p>
            <a:pPr marL="0" indent="0">
              <a:buNone/>
            </a:pPr>
            <a:endParaRPr lang="en-US" sz="2400"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p:txBody>
      </p:sp>
      <p:sp>
        <p:nvSpPr>
          <p:cNvPr id="4" name="Text Placeholder 3">
            <a:extLst>
              <a:ext uri="{FF2B5EF4-FFF2-40B4-BE49-F238E27FC236}">
                <a16:creationId xmlns:a16="http://schemas.microsoft.com/office/drawing/2014/main" id="{B4C0DAA1-F1B2-19E1-DFB1-3FA177C0BC28}"/>
              </a:ext>
            </a:extLst>
          </p:cNvPr>
          <p:cNvSpPr>
            <a:spLocks noGrp="1"/>
          </p:cNvSpPr>
          <p:nvPr>
            <p:ph type="body" sz="quarter" idx="15"/>
          </p:nvPr>
        </p:nvSpPr>
        <p:spPr>
          <a:xfrm>
            <a:off x="1056217" y="2743200"/>
            <a:ext cx="9687983" cy="3571875"/>
          </a:xfrm>
        </p:spPr>
        <p:txBody>
          <a:bodyPr>
            <a:normAutofit fontScale="32500" lnSpcReduction="20000"/>
          </a:bodyPr>
          <a:lstStyle/>
          <a:p>
            <a:pPr marL="0" indent="0">
              <a:buNone/>
            </a:pPr>
            <a:r>
              <a:rPr lang="en-US" sz="6000" b="1" u="sng" dirty="0">
                <a:solidFill>
                  <a:schemeClr val="tx1"/>
                </a:solidFill>
                <a:latin typeface="Century Gothic" panose="020B0502020202020204" pitchFamily="34" charset="0"/>
              </a:rPr>
              <a:t>Baseline</a:t>
            </a:r>
            <a:endParaRPr lang="en-US" sz="6000" dirty="0">
              <a:solidFill>
                <a:schemeClr val="tx1"/>
              </a:solidFill>
              <a:latin typeface="Century Gothic" panose="020B0502020202020204" pitchFamily="34" charset="0"/>
            </a:endParaRPr>
          </a:p>
          <a:p>
            <a:pPr lvl="0">
              <a:lnSpc>
                <a:spcPct val="110000"/>
              </a:lnSpc>
            </a:pPr>
            <a:r>
              <a:rPr lang="en-US" sz="6000" b="1" dirty="0">
                <a:solidFill>
                  <a:schemeClr val="tx1"/>
                </a:solidFill>
                <a:latin typeface="Century Gothic" panose="020B0502020202020204" pitchFamily="34" charset="0"/>
              </a:rPr>
              <a:t>FY23 to FY25: </a:t>
            </a:r>
            <a:r>
              <a:rPr lang="en-US" sz="6000" dirty="0">
                <a:solidFill>
                  <a:schemeClr val="tx1"/>
                </a:solidFill>
                <a:latin typeface="Century Gothic" panose="020B0502020202020204" pitchFamily="34" charset="0"/>
              </a:rPr>
              <a:t>An average of 32 grade eight students and 27 grade ten students were admitted to student programs for an average total of 59 admitted students</a:t>
            </a:r>
          </a:p>
          <a:p>
            <a:pPr marL="0" indent="0">
              <a:buNone/>
            </a:pPr>
            <a:r>
              <a:rPr lang="en-US" sz="6000" b="1" u="sng" dirty="0">
                <a:solidFill>
                  <a:schemeClr val="tx1"/>
                </a:solidFill>
                <a:latin typeface="Century Gothic" panose="020B0502020202020204" pitchFamily="34" charset="0"/>
              </a:rPr>
              <a:t>KPIs</a:t>
            </a:r>
            <a:endParaRPr lang="en-US" sz="6000" dirty="0">
              <a:solidFill>
                <a:schemeClr val="tx1"/>
              </a:solidFill>
              <a:latin typeface="Century Gothic" panose="020B0502020202020204" pitchFamily="34" charset="0"/>
            </a:endParaRPr>
          </a:p>
          <a:p>
            <a:pPr lvl="0">
              <a:lnSpc>
                <a:spcPct val="110000"/>
              </a:lnSpc>
            </a:pPr>
            <a:r>
              <a:rPr lang="en-US" sz="6000" b="1" dirty="0">
                <a:solidFill>
                  <a:schemeClr val="tx1"/>
                </a:solidFill>
                <a:latin typeface="Century Gothic" panose="020B0502020202020204" pitchFamily="34" charset="0"/>
              </a:rPr>
              <a:t>FY26 Admitted Students: </a:t>
            </a:r>
            <a:r>
              <a:rPr lang="en-US" sz="6000" dirty="0">
                <a:solidFill>
                  <a:schemeClr val="tx1"/>
                </a:solidFill>
                <a:latin typeface="Century Gothic" panose="020B0502020202020204" pitchFamily="34" charset="0"/>
              </a:rPr>
              <a:t>Admit 68 grade eight students and 40 grade ten students, and 10 grade eleven students to student programs for a total of 118</a:t>
            </a:r>
            <a:r>
              <a:rPr lang="en-US" sz="6000" dirty="0">
                <a:solidFill>
                  <a:srgbClr val="FF0000"/>
                </a:solidFill>
                <a:latin typeface="Century Gothic" panose="020B0502020202020204" pitchFamily="34" charset="0"/>
              </a:rPr>
              <a:t> </a:t>
            </a:r>
            <a:r>
              <a:rPr lang="en-US" sz="6000" dirty="0">
                <a:solidFill>
                  <a:schemeClr val="tx1"/>
                </a:solidFill>
                <a:latin typeface="Century Gothic" panose="020B0502020202020204" pitchFamily="34" charset="0"/>
              </a:rPr>
              <a:t>admitted students</a:t>
            </a:r>
          </a:p>
          <a:p>
            <a:pPr>
              <a:lnSpc>
                <a:spcPct val="110000"/>
              </a:lnSpc>
            </a:pPr>
            <a:r>
              <a:rPr lang="en-US" sz="6000" b="1" dirty="0">
                <a:solidFill>
                  <a:schemeClr val="tx1"/>
                </a:solidFill>
                <a:latin typeface="Century Gothic" panose="020B0502020202020204" pitchFamily="34" charset="0"/>
              </a:rPr>
              <a:t>FY27 Admitted Students: </a:t>
            </a:r>
            <a:r>
              <a:rPr lang="en-US" sz="6000" dirty="0">
                <a:solidFill>
                  <a:schemeClr val="tx1"/>
                </a:solidFill>
                <a:latin typeface="Century Gothic" panose="020B0502020202020204" pitchFamily="34" charset="0"/>
              </a:rPr>
              <a:t>Admit 70 grade eight students and 40 grade ten students for a total of 110</a:t>
            </a:r>
            <a:r>
              <a:rPr lang="en-US" sz="6000" dirty="0">
                <a:solidFill>
                  <a:srgbClr val="FF0000"/>
                </a:solidFill>
                <a:latin typeface="Century Gothic" panose="020B0502020202020204" pitchFamily="34" charset="0"/>
              </a:rPr>
              <a:t> </a:t>
            </a:r>
            <a:r>
              <a:rPr lang="en-US" sz="6000" dirty="0">
                <a:solidFill>
                  <a:schemeClr val="tx1"/>
                </a:solidFill>
                <a:latin typeface="Century Gothic" panose="020B0502020202020204" pitchFamily="34" charset="0"/>
              </a:rPr>
              <a:t>admitted students</a:t>
            </a:r>
          </a:p>
          <a:p>
            <a:pPr lvl="0">
              <a:lnSpc>
                <a:spcPct val="110000"/>
              </a:lnSpc>
            </a:pPr>
            <a:endParaRPr lang="en-US" sz="4100" dirty="0">
              <a:solidFill>
                <a:schemeClr val="tx1"/>
              </a:solidFill>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151724715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E7802-D8ED-9E0B-A3C3-D0C8BAE9284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B775DCF-F08F-9AEF-B1C4-B90CD9DAC1A1}"/>
              </a:ext>
            </a:extLst>
          </p:cNvPr>
          <p:cNvSpPr>
            <a:spLocks noGrp="1"/>
          </p:cNvSpPr>
          <p:nvPr>
            <p:ph type="body" sz="quarter" idx="13"/>
          </p:nvPr>
        </p:nvSpPr>
        <p:spPr>
          <a:xfrm>
            <a:off x="1056217" y="188153"/>
            <a:ext cx="9971762" cy="1954971"/>
          </a:xfrm>
        </p:spPr>
        <p:txBody>
          <a:bodyPr/>
          <a:lstStyle/>
          <a:p>
            <a:pPr marL="0" indent="0">
              <a:buNone/>
            </a:pPr>
            <a:r>
              <a:rPr lang="en-US" dirty="0">
                <a:solidFill>
                  <a:schemeClr val="accent6">
                    <a:lumMod val="75000"/>
                  </a:schemeClr>
                </a:solidFill>
                <a:latin typeface="Century Gothic" panose="020B0502020202020204" pitchFamily="34" charset="0"/>
              </a:rPr>
              <a:t>Goal 1: Students are educated and empowered to choose and navigate their own path to success </a:t>
            </a:r>
            <a:r>
              <a:rPr lang="en-US" sz="1800" b="0" i="1" dirty="0">
                <a:solidFill>
                  <a:schemeClr val="accent6">
                    <a:lumMod val="75000"/>
                  </a:schemeClr>
                </a:solidFill>
                <a:latin typeface="Century Gothic" panose="020B0502020202020204" pitchFamily="34" charset="0"/>
              </a:rPr>
              <a:t>No change</a:t>
            </a:r>
            <a:endParaRPr lang="en-US" dirty="0">
              <a:solidFill>
                <a:schemeClr val="accent6">
                  <a:lumMod val="75000"/>
                </a:schemeClr>
              </a:solidFill>
              <a:latin typeface="Century Gothic" panose="020B0502020202020204" pitchFamily="34" charset="0"/>
            </a:endParaRPr>
          </a:p>
          <a:p>
            <a:pPr marL="0" indent="0">
              <a:buNone/>
            </a:pPr>
            <a:r>
              <a:rPr lang="en-US" sz="2400" dirty="0">
                <a:solidFill>
                  <a:schemeClr val="accent6">
                    <a:lumMod val="75000"/>
                  </a:schemeClr>
                </a:solidFill>
                <a:latin typeface="Century Gothic" panose="020B0502020202020204" pitchFamily="34" charset="0"/>
              </a:rPr>
              <a:t>1.2 Increase the number of students and parents participating in college </a:t>
            </a:r>
            <a:r>
              <a:rPr lang="en-US" sz="2400" dirty="0">
                <a:solidFill>
                  <a:srgbClr val="006838"/>
                </a:solidFill>
                <a:latin typeface="Century Gothic" panose="020B0502020202020204" pitchFamily="34" charset="0"/>
              </a:rPr>
              <a:t>and career </a:t>
            </a:r>
            <a:r>
              <a:rPr lang="en-US" sz="2400" dirty="0">
                <a:solidFill>
                  <a:schemeClr val="accent6">
                    <a:lumMod val="75000"/>
                  </a:schemeClr>
                </a:solidFill>
                <a:latin typeface="Century Gothic" panose="020B0502020202020204" pitchFamily="34" charset="0"/>
              </a:rPr>
              <a:t>access support </a:t>
            </a:r>
            <a:r>
              <a:rPr lang="en-US" sz="1800" b="0" i="1" dirty="0">
                <a:solidFill>
                  <a:schemeClr val="accent6">
                    <a:lumMod val="75000"/>
                  </a:schemeClr>
                </a:solidFill>
                <a:latin typeface="Century Gothic" panose="020B0502020202020204" pitchFamily="34" charset="0"/>
              </a:rPr>
              <a:t>Revised</a:t>
            </a:r>
            <a:endParaRPr lang="en-US" sz="1800" i="1" dirty="0">
              <a:solidFill>
                <a:schemeClr val="accent6">
                  <a:lumMod val="75000"/>
                </a:schemeClr>
              </a:solidFill>
              <a:latin typeface="Century Gothic" panose="020B0502020202020204" pitchFamily="34" charset="0"/>
            </a:endParaRPr>
          </a:p>
          <a:p>
            <a:pPr marL="0" indent="0">
              <a:buNone/>
            </a:pPr>
            <a:endParaRPr lang="en-US" sz="2400"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p:txBody>
      </p:sp>
      <p:sp>
        <p:nvSpPr>
          <p:cNvPr id="4" name="Text Placeholder 3">
            <a:extLst>
              <a:ext uri="{FF2B5EF4-FFF2-40B4-BE49-F238E27FC236}">
                <a16:creationId xmlns:a16="http://schemas.microsoft.com/office/drawing/2014/main" id="{41D45393-DD17-5328-CFC7-4AAB0FA9F02C}"/>
              </a:ext>
            </a:extLst>
          </p:cNvPr>
          <p:cNvSpPr>
            <a:spLocks noGrp="1"/>
          </p:cNvSpPr>
          <p:nvPr>
            <p:ph type="body" sz="quarter" idx="15"/>
          </p:nvPr>
        </p:nvSpPr>
        <p:spPr>
          <a:xfrm>
            <a:off x="1056217" y="2743200"/>
            <a:ext cx="9687983" cy="3571875"/>
          </a:xfrm>
        </p:spPr>
        <p:txBody>
          <a:bodyPr>
            <a:normAutofit fontScale="70000" lnSpcReduction="20000"/>
          </a:bodyPr>
          <a:lstStyle/>
          <a:p>
            <a:pPr marL="0" indent="0">
              <a:buNone/>
            </a:pPr>
            <a:r>
              <a:rPr lang="en-US" b="1" u="sng" dirty="0">
                <a:solidFill>
                  <a:schemeClr val="tx1"/>
                </a:solidFill>
                <a:latin typeface="Century Gothic" panose="020B0502020202020204" pitchFamily="34" charset="0"/>
              </a:rPr>
              <a:t>KPIs</a:t>
            </a:r>
            <a:endParaRPr lang="en-US" dirty="0">
              <a:solidFill>
                <a:schemeClr val="tx1"/>
              </a:solidFill>
              <a:latin typeface="Century Gothic" panose="020B0502020202020204" pitchFamily="34" charset="0"/>
            </a:endParaRPr>
          </a:p>
          <a:p>
            <a:pPr lvl="0">
              <a:lnSpc>
                <a:spcPct val="110000"/>
              </a:lnSpc>
            </a:pPr>
            <a:r>
              <a:rPr lang="en-US" sz="3000" b="1" dirty="0">
                <a:solidFill>
                  <a:schemeClr val="tx1"/>
                </a:solidFill>
                <a:latin typeface="Century Gothic" panose="020B0502020202020204" pitchFamily="34" charset="0"/>
              </a:rPr>
              <a:t>FY26 College Access Support: </a:t>
            </a:r>
            <a:r>
              <a:rPr lang="en-US" sz="3000" dirty="0">
                <a:solidFill>
                  <a:schemeClr val="tx1"/>
                </a:solidFill>
                <a:latin typeface="Century Gothic" panose="020B0502020202020204" pitchFamily="34" charset="0"/>
              </a:rPr>
              <a:t>Support 300 students and 150 parents with college and career access support activities focused on specific topics such as the Free Application for Federal Student Aid (FAFSA) application and college scholarship applications</a:t>
            </a:r>
            <a:endParaRPr lang="en-US" sz="3000" b="1" dirty="0">
              <a:solidFill>
                <a:schemeClr val="tx1"/>
              </a:solidFill>
              <a:latin typeface="Century Gothic" panose="020B0502020202020204" pitchFamily="34" charset="0"/>
            </a:endParaRPr>
          </a:p>
          <a:p>
            <a:pPr>
              <a:lnSpc>
                <a:spcPct val="110000"/>
              </a:lnSpc>
            </a:pPr>
            <a:r>
              <a:rPr lang="en-US" sz="3000" b="1" dirty="0">
                <a:solidFill>
                  <a:schemeClr val="tx1"/>
                </a:solidFill>
                <a:latin typeface="Century Gothic" panose="020B0502020202020204" pitchFamily="34" charset="0"/>
              </a:rPr>
              <a:t>FY27 College Access Support: </a:t>
            </a:r>
            <a:r>
              <a:rPr lang="en-US" sz="3000" dirty="0">
                <a:solidFill>
                  <a:schemeClr val="tx1"/>
                </a:solidFill>
                <a:latin typeface="Century Gothic" panose="020B0502020202020204" pitchFamily="34" charset="0"/>
              </a:rPr>
              <a:t>Support 500 students and 250 parents with college and career access support activities focused on specific topics such as the Free Application for Federal Student Aid (FAFSA) application and college scholarship applications</a:t>
            </a:r>
            <a:endParaRPr lang="en-US" sz="3000" b="1" dirty="0">
              <a:solidFill>
                <a:schemeClr val="tx1"/>
              </a:solidFill>
              <a:latin typeface="Century Gothic" panose="020B0502020202020204" pitchFamily="34" charset="0"/>
            </a:endParaRPr>
          </a:p>
          <a:p>
            <a:pPr lvl="0"/>
            <a:endParaRPr lang="en-US" sz="4100" dirty="0">
              <a:solidFill>
                <a:schemeClr val="tx1"/>
              </a:solidFill>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192889191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DB227-1981-C772-9D25-EC33042338B6}"/>
            </a:ext>
          </a:extLst>
        </p:cNvPr>
        <p:cNvGrpSpPr/>
        <p:nvPr/>
      </p:nvGrpSpPr>
      <p:grpSpPr>
        <a:xfrm>
          <a:off x="0" y="0"/>
          <a:ext cx="0" cy="0"/>
          <a:chOff x="0" y="0"/>
          <a:chExt cx="0" cy="0"/>
        </a:xfrm>
      </p:grpSpPr>
      <p:pic>
        <p:nvPicPr>
          <p:cNvPr id="7" name="Picture 6" descr="A green leaves and a star&#10;&#10;AI-generated content may be incorrect.">
            <a:extLst>
              <a:ext uri="{FF2B5EF4-FFF2-40B4-BE49-F238E27FC236}">
                <a16:creationId xmlns:a16="http://schemas.microsoft.com/office/drawing/2014/main" id="{5321DB14-1B59-678D-F1AD-18138678F9F9}"/>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156754" y="0"/>
            <a:ext cx="6872056" cy="6811900"/>
          </a:xfrm>
          <a:prstGeom prst="rect">
            <a:avLst/>
          </a:prstGeom>
        </p:spPr>
      </p:pic>
      <p:sp>
        <p:nvSpPr>
          <p:cNvPr id="8" name="TextBox 7">
            <a:extLst>
              <a:ext uri="{FF2B5EF4-FFF2-40B4-BE49-F238E27FC236}">
                <a16:creationId xmlns:a16="http://schemas.microsoft.com/office/drawing/2014/main" id="{3B71C548-B40A-E267-AC51-34B0F8F2DB12}"/>
              </a:ext>
            </a:extLst>
          </p:cNvPr>
          <p:cNvSpPr txBox="1"/>
          <p:nvPr/>
        </p:nvSpPr>
        <p:spPr>
          <a:xfrm>
            <a:off x="1276577" y="2743924"/>
            <a:ext cx="10169751" cy="1754326"/>
          </a:xfrm>
          <a:prstGeom prst="rect">
            <a:avLst/>
          </a:prstGeom>
          <a:noFill/>
        </p:spPr>
        <p:txBody>
          <a:bodyPr wrap="square" rtlCol="0">
            <a:spAutoFit/>
          </a:bodyPr>
          <a:lstStyle/>
          <a:p>
            <a:r>
              <a:rPr lang="en-US" sz="5400" b="1" dirty="0">
                <a:solidFill>
                  <a:srgbClr val="006838"/>
                </a:solidFill>
                <a:latin typeface="Century Gothic" panose="020B0502020202020204" pitchFamily="34" charset="0"/>
              </a:rPr>
              <a:t>Investing Further in</a:t>
            </a:r>
          </a:p>
          <a:p>
            <a:r>
              <a:rPr lang="en-US" sz="5400" b="1" dirty="0">
                <a:solidFill>
                  <a:srgbClr val="006838"/>
                </a:solidFill>
                <a:latin typeface="Century Gothic" panose="020B0502020202020204" pitchFamily="34" charset="0"/>
              </a:rPr>
              <a:t>Collier’s Educators</a:t>
            </a:r>
          </a:p>
        </p:txBody>
      </p:sp>
    </p:spTree>
    <p:extLst>
      <p:ext uri="{BB962C8B-B14F-4D97-AF65-F5344CB8AC3E}">
        <p14:creationId xmlns:p14="http://schemas.microsoft.com/office/powerpoint/2010/main" val="2320529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359A7-795D-390D-F294-4648BA9EDDE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E659139-311E-CD0B-DC45-7ACBFE84CFD0}"/>
              </a:ext>
            </a:extLst>
          </p:cNvPr>
          <p:cNvSpPr>
            <a:spLocks noGrp="1"/>
          </p:cNvSpPr>
          <p:nvPr>
            <p:ph type="body" sz="quarter" idx="13"/>
          </p:nvPr>
        </p:nvSpPr>
        <p:spPr>
          <a:xfrm>
            <a:off x="1056217" y="188153"/>
            <a:ext cx="10291487" cy="1352211"/>
          </a:xfrm>
        </p:spPr>
        <p:txBody>
          <a:bodyPr/>
          <a:lstStyle/>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Expand Our Impact Immediately &amp; </a:t>
            </a:r>
          </a:p>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Lay Foundation for Further Expansion</a:t>
            </a:r>
          </a:p>
        </p:txBody>
      </p:sp>
      <p:sp>
        <p:nvSpPr>
          <p:cNvPr id="3" name="Text Placeholder 3">
            <a:extLst>
              <a:ext uri="{FF2B5EF4-FFF2-40B4-BE49-F238E27FC236}">
                <a16:creationId xmlns:a16="http://schemas.microsoft.com/office/drawing/2014/main" id="{7129230B-D3BD-3EFC-F43B-D4EF680692E6}"/>
              </a:ext>
            </a:extLst>
          </p:cNvPr>
          <p:cNvSpPr txBox="1">
            <a:spLocks/>
          </p:cNvSpPr>
          <p:nvPr/>
        </p:nvSpPr>
        <p:spPr>
          <a:xfrm>
            <a:off x="1277589" y="1512111"/>
            <a:ext cx="9118646" cy="37901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999"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lumMod val="50000"/>
                    <a:lumOff val="50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lumOff val="50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None/>
              <a:tabLst/>
              <a:defRPr/>
            </a:pPr>
            <a:endParaRPr kumimoji="0" lang="en-US" sz="2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Calibri Light" panose="020F03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Calibri Light" panose="020F0302020204030204" pitchFamily="34" charset="0"/>
              </a:rPr>
              <a:t>Return to a community-wide expression of gratitude for large numbers of educators, culminating in a first-class Golden Apple Ceremony with a delayed tv broadcast</a:t>
            </a:r>
          </a:p>
          <a:p>
            <a:pPr marL="0" indent="0">
              <a:buNone/>
            </a:pPr>
            <a:endParaRPr lang="en-US" sz="2200" dirty="0">
              <a:solidFill>
                <a:prstClr val="black"/>
              </a:solidFill>
              <a:latin typeface="Century Gothic" panose="020B0502020202020204" pitchFamily="34" charset="0"/>
            </a:endParaRPr>
          </a:p>
          <a:p>
            <a:r>
              <a:rPr lang="en-US" sz="2200" dirty="0">
                <a:solidFill>
                  <a:prstClr val="black"/>
                </a:solidFill>
                <a:latin typeface="Century Gothic" panose="020B0502020202020204" pitchFamily="34" charset="0"/>
              </a:rPr>
              <a:t>Maintain classroom grants </a:t>
            </a:r>
          </a:p>
          <a:p>
            <a:pPr marL="0" indent="0">
              <a:buNone/>
            </a:pPr>
            <a:endParaRPr lang="en-US" sz="2200" dirty="0">
              <a:solidFill>
                <a:prstClr val="black"/>
              </a:solidFill>
              <a:latin typeface="Century Gothic" panose="020B0502020202020204" pitchFamily="34" charset="0"/>
            </a:endParaRPr>
          </a:p>
          <a:p>
            <a:r>
              <a:rPr lang="en-US" sz="2200" dirty="0">
                <a:solidFill>
                  <a:prstClr val="black"/>
                </a:solidFill>
                <a:latin typeface="Century Gothic" panose="020B0502020202020204" pitchFamily="34" charset="0"/>
              </a:rPr>
              <a:t>Award schoolwide innovation grants to test an approach to expanded, systemic impact</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US" sz="2800" b="0" i="0" u="none" strike="noStrike" kern="1200" cap="none" spc="0" normalizeH="0" baseline="0" noProof="0" dirty="0">
              <a:ln>
                <a:noFill/>
              </a:ln>
              <a:solidFill>
                <a:prstClr val="black">
                  <a:lumMod val="50000"/>
                  <a:lumOff val="50000"/>
                </a:prstClr>
              </a:solidFill>
              <a:effectLst/>
              <a:uLnTx/>
              <a:uFillTx/>
              <a:latin typeface="Calibri Light" panose="020F030202020403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Calibri Light" panose="020F030202020403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lumMod val="50000"/>
                  <a:lumOff val="50000"/>
                </a:prstClr>
              </a:solidFill>
              <a:effectLst/>
              <a:uLnTx/>
              <a:uFillTx/>
              <a:latin typeface="Century Gothic" panose="020B050202020202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lumMod val="50000"/>
                  <a:lumOff val="50000"/>
                </a:prstClr>
              </a:solidFill>
              <a:effectLst/>
              <a:uLnTx/>
              <a:uFillTx/>
              <a:latin typeface="Century Gothic" panose="020B050202020202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lumMod val="50000"/>
                  <a:lumOff val="50000"/>
                </a:prstClr>
              </a:solidFill>
              <a:effectLst/>
              <a:uLnTx/>
              <a:uFillTx/>
              <a:latin typeface="Century Gothic" panose="020B0502020202020204" pitchFamily="34" charset="0"/>
              <a:ea typeface="+mn-ea"/>
              <a:cs typeface="Calibri Light" panose="020F0302020204030204" pitchFamily="34" charset="0"/>
            </a:endParaRPr>
          </a:p>
        </p:txBody>
      </p:sp>
    </p:spTree>
    <p:extLst>
      <p:ext uri="{BB962C8B-B14F-4D97-AF65-F5344CB8AC3E}">
        <p14:creationId xmlns:p14="http://schemas.microsoft.com/office/powerpoint/2010/main" val="169011958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3AD0E-91C2-2D42-369E-FEDBD0E2B92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4A698FD-FA12-E8C9-0320-ED3E248FD98B}"/>
              </a:ext>
            </a:extLst>
          </p:cNvPr>
          <p:cNvSpPr>
            <a:spLocks noGrp="1"/>
          </p:cNvSpPr>
          <p:nvPr>
            <p:ph type="body" sz="quarter" idx="13"/>
          </p:nvPr>
        </p:nvSpPr>
        <p:spPr>
          <a:xfrm>
            <a:off x="1056217" y="188154"/>
            <a:ext cx="9971762" cy="731076"/>
          </a:xfrm>
        </p:spPr>
        <p:txBody>
          <a:bodyPr/>
          <a:lstStyle/>
          <a:p>
            <a:pPr marL="0" indent="0">
              <a:buNone/>
            </a:pPr>
            <a:r>
              <a:rPr lang="en-US" dirty="0">
                <a:solidFill>
                  <a:schemeClr val="accent6">
                    <a:lumMod val="75000"/>
                  </a:schemeClr>
                </a:solidFill>
                <a:latin typeface="Century Gothic" panose="020B0502020202020204" pitchFamily="34" charset="0"/>
              </a:rPr>
              <a:t>Expansion of Educator Programs: Schoolwide Innovation Grants</a:t>
            </a:r>
          </a:p>
        </p:txBody>
      </p:sp>
      <p:sp>
        <p:nvSpPr>
          <p:cNvPr id="4" name="Text Placeholder 3">
            <a:extLst>
              <a:ext uri="{FF2B5EF4-FFF2-40B4-BE49-F238E27FC236}">
                <a16:creationId xmlns:a16="http://schemas.microsoft.com/office/drawing/2014/main" id="{C07A1124-FBA2-DC82-7E24-B75B28AC3182}"/>
              </a:ext>
            </a:extLst>
          </p:cNvPr>
          <p:cNvSpPr>
            <a:spLocks noGrp="1"/>
          </p:cNvSpPr>
          <p:nvPr>
            <p:ph type="body" sz="quarter" idx="15"/>
          </p:nvPr>
        </p:nvSpPr>
        <p:spPr>
          <a:xfrm>
            <a:off x="1056217" y="1296713"/>
            <a:ext cx="8666085" cy="4948966"/>
          </a:xfrm>
        </p:spPr>
        <p:txBody>
          <a:bodyPr>
            <a:normAutofit fontScale="47500" lnSpcReduction="20000"/>
          </a:bodyPr>
          <a:lstStyle/>
          <a:p>
            <a:pPr marL="0" indent="0">
              <a:buNone/>
            </a:pPr>
            <a:endParaRPr lang="en-US" sz="2800" dirty="0">
              <a:latin typeface="Century Gothic" panose="020B0502020202020204" pitchFamily="34" charset="0"/>
            </a:endParaRPr>
          </a:p>
          <a:p>
            <a:pPr>
              <a:lnSpc>
                <a:spcPct val="110000"/>
              </a:lnSpc>
            </a:pPr>
            <a:r>
              <a:rPr lang="en-US" sz="4200" dirty="0">
                <a:solidFill>
                  <a:schemeClr val="tx1"/>
                </a:solidFill>
                <a:latin typeface="Century Gothic" panose="020B0502020202020204" pitchFamily="34" charset="0"/>
              </a:rPr>
              <a:t>Maintain classroom grants while adding grants to provide systemic impact on a large scale</a:t>
            </a:r>
          </a:p>
          <a:p>
            <a:pPr>
              <a:lnSpc>
                <a:spcPct val="110000"/>
              </a:lnSpc>
            </a:pPr>
            <a:r>
              <a:rPr lang="en-US" sz="4200" dirty="0">
                <a:solidFill>
                  <a:schemeClr val="tx1"/>
                </a:solidFill>
                <a:latin typeface="Century Gothic" panose="020B0502020202020204" pitchFamily="34" charset="0"/>
              </a:rPr>
              <a:t>Support the scaling of innovative classroom and schoolwide practices</a:t>
            </a:r>
          </a:p>
          <a:p>
            <a:pPr>
              <a:lnSpc>
                <a:spcPct val="110000"/>
              </a:lnSpc>
            </a:pPr>
            <a:r>
              <a:rPr lang="en-US" sz="4200" dirty="0">
                <a:solidFill>
                  <a:schemeClr val="tx1"/>
                </a:solidFill>
                <a:latin typeface="Century Gothic" panose="020B0502020202020204" pitchFamily="34" charset="0"/>
              </a:rPr>
              <a:t>The grants could support implementation across multiple grade levels and content areas</a:t>
            </a:r>
          </a:p>
          <a:p>
            <a:pPr>
              <a:lnSpc>
                <a:spcPct val="110000"/>
              </a:lnSpc>
            </a:pPr>
            <a:r>
              <a:rPr lang="en-US" sz="4200" dirty="0">
                <a:solidFill>
                  <a:schemeClr val="tx1"/>
                </a:solidFill>
                <a:latin typeface="Century Gothic" panose="020B0502020202020204" pitchFamily="34" charset="0"/>
              </a:rPr>
              <a:t>Award grants of approximately $50,000 to each of three schools in FY27, FY28, and FY29 for a total of $150,000 per school</a:t>
            </a:r>
          </a:p>
          <a:p>
            <a:pPr>
              <a:lnSpc>
                <a:spcPct val="110000"/>
              </a:lnSpc>
            </a:pPr>
            <a:r>
              <a:rPr lang="en-US" sz="4200" dirty="0">
                <a:solidFill>
                  <a:schemeClr val="tx1"/>
                </a:solidFill>
                <a:latin typeface="Century Gothic" panose="020B0502020202020204" pitchFamily="34" charset="0"/>
              </a:rPr>
              <a:t>CCPS and CFL collaboratively identify one or more areas of need or specific innovative practices as the focus of each grant cycle</a:t>
            </a:r>
          </a:p>
          <a:p>
            <a:pPr>
              <a:lnSpc>
                <a:spcPct val="110000"/>
              </a:lnSpc>
            </a:pPr>
            <a:r>
              <a:rPr lang="en-US" sz="4200" dirty="0">
                <a:solidFill>
                  <a:schemeClr val="tx1"/>
                </a:solidFill>
                <a:latin typeface="Century Gothic" panose="020B0502020202020204" pitchFamily="34" charset="0"/>
              </a:rPr>
              <a:t>Implementing an initial round of grants allows us to test this approach to impact, get feedback from stakeholders to inform iteration and consider expansion</a:t>
            </a:r>
          </a:p>
          <a:p>
            <a:pPr>
              <a:lnSpc>
                <a:spcPct val="110000"/>
              </a:lnSpc>
            </a:pPr>
            <a:endParaRPr lang="en-US" sz="2800" dirty="0">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228100368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53AB6-6542-78A2-7D2A-EB7658ABBBF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0002962-6C71-E234-7956-7E58FCD0A6F3}"/>
              </a:ext>
            </a:extLst>
          </p:cNvPr>
          <p:cNvSpPr>
            <a:spLocks noGrp="1"/>
          </p:cNvSpPr>
          <p:nvPr>
            <p:ph type="body" sz="quarter" idx="13"/>
          </p:nvPr>
        </p:nvSpPr>
        <p:spPr>
          <a:xfrm>
            <a:off x="1056217" y="188153"/>
            <a:ext cx="9971762" cy="1954971"/>
          </a:xfrm>
        </p:spPr>
        <p:txBody>
          <a:bodyPr/>
          <a:lstStyle/>
          <a:p>
            <a:pPr marL="0" indent="0">
              <a:buNone/>
            </a:pPr>
            <a:r>
              <a:rPr lang="en-US" dirty="0">
                <a:solidFill>
                  <a:schemeClr val="accent6">
                    <a:lumMod val="75000"/>
                  </a:schemeClr>
                </a:solidFill>
                <a:latin typeface="Century Gothic" panose="020B0502020202020204" pitchFamily="34" charset="0"/>
              </a:rPr>
              <a:t>Goal 2: Educators have support and resources to experience professional success. </a:t>
            </a:r>
            <a:r>
              <a:rPr lang="en-US" sz="1800" b="0" i="1" dirty="0">
                <a:solidFill>
                  <a:schemeClr val="accent6">
                    <a:lumMod val="75000"/>
                  </a:schemeClr>
                </a:solidFill>
                <a:latin typeface="Century Gothic" panose="020B0502020202020204" pitchFamily="34" charset="0"/>
              </a:rPr>
              <a:t>No change</a:t>
            </a:r>
            <a:endParaRPr lang="en-US" dirty="0">
              <a:solidFill>
                <a:schemeClr val="accent6">
                  <a:lumMod val="75000"/>
                </a:schemeClr>
              </a:solidFill>
              <a:latin typeface="Century Gothic" panose="020B0502020202020204" pitchFamily="34" charset="0"/>
            </a:endParaRPr>
          </a:p>
          <a:p>
            <a:pPr marL="0" indent="0">
              <a:buNone/>
            </a:pPr>
            <a:r>
              <a:rPr lang="en-US" sz="2400" dirty="0">
                <a:solidFill>
                  <a:schemeClr val="accent6">
                    <a:lumMod val="75000"/>
                  </a:schemeClr>
                </a:solidFill>
                <a:latin typeface="Century Gothic" panose="020B0502020202020204" pitchFamily="34" charset="0"/>
              </a:rPr>
              <a:t>2.1 Strengthen the value and impact of our recognition programs for educators </a:t>
            </a:r>
            <a:r>
              <a:rPr lang="en-US" sz="1800" b="0" i="1" dirty="0">
                <a:solidFill>
                  <a:schemeClr val="accent6">
                    <a:lumMod val="75000"/>
                  </a:schemeClr>
                </a:solidFill>
                <a:latin typeface="Century Gothic" panose="020B0502020202020204" pitchFamily="34" charset="0"/>
              </a:rPr>
              <a:t>No change</a:t>
            </a:r>
            <a:endParaRPr lang="en-US" sz="1800" dirty="0">
              <a:solidFill>
                <a:schemeClr val="accent6">
                  <a:lumMod val="75000"/>
                </a:schemeClr>
              </a:solidFill>
              <a:latin typeface="Century Gothic" panose="020B0502020202020204" pitchFamily="34" charset="0"/>
            </a:endParaRPr>
          </a:p>
          <a:p>
            <a:pPr marL="0" indent="0">
              <a:buNone/>
            </a:pPr>
            <a:endParaRPr lang="en-US" sz="2400"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p:txBody>
      </p:sp>
      <p:sp>
        <p:nvSpPr>
          <p:cNvPr id="4" name="Text Placeholder 3">
            <a:extLst>
              <a:ext uri="{FF2B5EF4-FFF2-40B4-BE49-F238E27FC236}">
                <a16:creationId xmlns:a16="http://schemas.microsoft.com/office/drawing/2014/main" id="{6BD65EE5-A0B8-E88B-88BA-F3A277F16841}"/>
              </a:ext>
            </a:extLst>
          </p:cNvPr>
          <p:cNvSpPr>
            <a:spLocks noGrp="1"/>
          </p:cNvSpPr>
          <p:nvPr>
            <p:ph type="body" sz="quarter" idx="15"/>
          </p:nvPr>
        </p:nvSpPr>
        <p:spPr>
          <a:xfrm>
            <a:off x="1056217" y="2743200"/>
            <a:ext cx="9687983" cy="3571875"/>
          </a:xfrm>
        </p:spPr>
        <p:txBody>
          <a:bodyPr>
            <a:normAutofit fontScale="62500" lnSpcReduction="20000"/>
          </a:bodyPr>
          <a:lstStyle/>
          <a:p>
            <a:pPr marL="0" indent="0">
              <a:buNone/>
            </a:pPr>
            <a:r>
              <a:rPr lang="en-US" b="1" u="sng" dirty="0">
                <a:solidFill>
                  <a:schemeClr val="tx1"/>
                </a:solidFill>
                <a:latin typeface="Century Gothic" panose="020B0502020202020204" pitchFamily="34" charset="0"/>
              </a:rPr>
              <a:t>Baseline</a:t>
            </a:r>
            <a:endParaRPr lang="en-US" dirty="0">
              <a:solidFill>
                <a:schemeClr val="tx1"/>
              </a:solidFill>
              <a:latin typeface="Century Gothic" panose="020B0502020202020204" pitchFamily="34" charset="0"/>
            </a:endParaRPr>
          </a:p>
          <a:p>
            <a:pPr lvl="0">
              <a:lnSpc>
                <a:spcPct val="110000"/>
              </a:lnSpc>
            </a:pPr>
            <a:r>
              <a:rPr lang="en-US" b="1" dirty="0">
                <a:solidFill>
                  <a:schemeClr val="tx1"/>
                </a:solidFill>
                <a:latin typeface="Century Gothic" panose="020B0502020202020204" pitchFamily="34" charset="0"/>
              </a:rPr>
              <a:t>FY17 to FY25: </a:t>
            </a:r>
            <a:r>
              <a:rPr lang="en-US" dirty="0">
                <a:solidFill>
                  <a:schemeClr val="tx1"/>
                </a:solidFill>
                <a:latin typeface="Century Gothic" panose="020B0502020202020204" pitchFamily="34" charset="0"/>
              </a:rPr>
              <a:t>Zero Thank-A-Teacher Nomination Cards submitted</a:t>
            </a:r>
          </a:p>
          <a:p>
            <a:pPr lvl="0">
              <a:lnSpc>
                <a:spcPct val="110000"/>
              </a:lnSpc>
            </a:pPr>
            <a:r>
              <a:rPr lang="en-US" b="1" dirty="0">
                <a:solidFill>
                  <a:schemeClr val="tx1"/>
                </a:solidFill>
                <a:latin typeface="Century Gothic" panose="020B0502020202020204" pitchFamily="34" charset="0"/>
              </a:rPr>
              <a:t>FY26: </a:t>
            </a:r>
            <a:r>
              <a:rPr lang="en-US" dirty="0">
                <a:solidFill>
                  <a:schemeClr val="tx1"/>
                </a:solidFill>
                <a:latin typeface="Century Gothic" panose="020B0502020202020204" pitchFamily="34" charset="0"/>
              </a:rPr>
              <a:t>5716 Thank-A-Teacher Nomination Cards submitted relating to 1486 educators</a:t>
            </a:r>
            <a:endParaRPr lang="en-US" b="1" dirty="0">
              <a:solidFill>
                <a:schemeClr val="tx1"/>
              </a:solidFill>
              <a:latin typeface="Century Gothic" panose="020B0502020202020204" pitchFamily="34" charset="0"/>
            </a:endParaRPr>
          </a:p>
          <a:p>
            <a:pPr marL="0" indent="0">
              <a:buNone/>
            </a:pPr>
            <a:r>
              <a:rPr lang="en-US" b="1" u="sng" dirty="0">
                <a:solidFill>
                  <a:schemeClr val="tx1"/>
                </a:solidFill>
                <a:latin typeface="Century Gothic" panose="020B0502020202020204" pitchFamily="34" charset="0"/>
              </a:rPr>
              <a:t>KPIs</a:t>
            </a:r>
            <a:endParaRPr lang="en-US" dirty="0">
              <a:solidFill>
                <a:schemeClr val="tx1"/>
              </a:solidFill>
              <a:latin typeface="Century Gothic" panose="020B0502020202020204" pitchFamily="34" charset="0"/>
            </a:endParaRPr>
          </a:p>
          <a:p>
            <a:pPr>
              <a:lnSpc>
                <a:spcPct val="110000"/>
              </a:lnSpc>
            </a:pPr>
            <a:r>
              <a:rPr lang="en-US" b="1" dirty="0">
                <a:solidFill>
                  <a:schemeClr val="tx1"/>
                </a:solidFill>
                <a:latin typeface="Century Gothic" panose="020B0502020202020204" pitchFamily="34" charset="0"/>
              </a:rPr>
              <a:t>FY27: </a:t>
            </a:r>
            <a:r>
              <a:rPr lang="en-US" dirty="0">
                <a:solidFill>
                  <a:schemeClr val="tx1"/>
                </a:solidFill>
                <a:latin typeface="Century Gothic" panose="020B0502020202020204" pitchFamily="34" charset="0"/>
              </a:rPr>
              <a:t>5700 Nomination Cards will be submitted relating to 1500 educators</a:t>
            </a:r>
            <a:endParaRPr lang="en-US" b="1" dirty="0">
              <a:solidFill>
                <a:schemeClr val="tx1"/>
              </a:solidFill>
              <a:latin typeface="Century Gothic" panose="020B0502020202020204" pitchFamily="34" charset="0"/>
            </a:endParaRPr>
          </a:p>
          <a:p>
            <a:pPr lvl="0">
              <a:lnSpc>
                <a:spcPct val="110000"/>
              </a:lnSpc>
            </a:pPr>
            <a:r>
              <a:rPr lang="en-US" b="1" dirty="0">
                <a:solidFill>
                  <a:schemeClr val="tx1"/>
                </a:solidFill>
                <a:latin typeface="Century Gothic" panose="020B0502020202020204" pitchFamily="34" charset="0"/>
              </a:rPr>
              <a:t>FY27 Appreciation of Teachers of Distinction: </a:t>
            </a:r>
            <a:r>
              <a:rPr lang="en-US" dirty="0">
                <a:solidFill>
                  <a:schemeClr val="tx1"/>
                </a:solidFill>
                <a:latin typeface="Century Gothic" panose="020B0502020202020204" pitchFamily="34" charset="0"/>
              </a:rPr>
              <a:t>At least 75% of responding Teachers of Distinction report that they agree or strongly agree with the statement that “My experience this school year with the Golden Apple Teacher Recognition Program makes me feel more appreciated as a teacher</a:t>
            </a:r>
          </a:p>
          <a:p>
            <a:pPr lvl="0"/>
            <a:endParaRPr lang="en-US" sz="4100" dirty="0">
              <a:solidFill>
                <a:schemeClr val="tx1"/>
              </a:solidFill>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203293824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478B67F-97DA-B6DF-B009-CD30FCD057E4}"/>
              </a:ext>
            </a:extLst>
          </p:cNvPr>
          <p:cNvSpPr>
            <a:spLocks noGrp="1"/>
          </p:cNvSpPr>
          <p:nvPr>
            <p:ph type="body" sz="quarter" idx="13"/>
          </p:nvPr>
        </p:nvSpPr>
        <p:spPr/>
        <p:txBody>
          <a:bodyPr/>
          <a:lstStyle/>
          <a:p>
            <a:pPr marL="0" indent="0">
              <a:buNone/>
            </a:pPr>
            <a:r>
              <a:rPr lang="en-US" dirty="0">
                <a:solidFill>
                  <a:schemeClr val="accent6">
                    <a:lumMod val="75000"/>
                  </a:schemeClr>
                </a:solidFill>
                <a:latin typeface="Century Gothic" panose="020B0502020202020204" pitchFamily="34" charset="0"/>
              </a:rPr>
              <a:t>Topics</a:t>
            </a:r>
          </a:p>
        </p:txBody>
      </p:sp>
      <p:sp>
        <p:nvSpPr>
          <p:cNvPr id="4" name="Text Placeholder 3">
            <a:extLst>
              <a:ext uri="{FF2B5EF4-FFF2-40B4-BE49-F238E27FC236}">
                <a16:creationId xmlns:a16="http://schemas.microsoft.com/office/drawing/2014/main" id="{3131FCC3-4626-FA7C-5DA6-9B99D18F069B}"/>
              </a:ext>
            </a:extLst>
          </p:cNvPr>
          <p:cNvSpPr>
            <a:spLocks noGrp="1"/>
          </p:cNvSpPr>
          <p:nvPr>
            <p:ph type="body" sz="quarter" idx="15"/>
          </p:nvPr>
        </p:nvSpPr>
        <p:spPr>
          <a:xfrm>
            <a:off x="1517626" y="1376923"/>
            <a:ext cx="9036073" cy="4637251"/>
          </a:xfrm>
        </p:spPr>
        <p:txBody>
          <a:bodyPr>
            <a:normAutofit fontScale="70000" lnSpcReduction="20000"/>
          </a:bodyPr>
          <a:lstStyle/>
          <a:p>
            <a:pPr marL="428539" indent="-428539"/>
            <a:r>
              <a:rPr lang="en-US" sz="4000" dirty="0">
                <a:solidFill>
                  <a:schemeClr val="tx1"/>
                </a:solidFill>
                <a:latin typeface="Century Gothic" panose="020B0502020202020204" pitchFamily="34" charset="0"/>
              </a:rPr>
              <a:t>Purpose of the Strategic Roadmap</a:t>
            </a:r>
          </a:p>
          <a:p>
            <a:pPr marL="428539" indent="-428539"/>
            <a:endParaRPr lang="en-US" sz="4000" dirty="0">
              <a:solidFill>
                <a:schemeClr val="tx1"/>
              </a:solidFill>
              <a:latin typeface="Century Gothic" panose="020B0502020202020204" pitchFamily="34" charset="0"/>
            </a:endParaRPr>
          </a:p>
          <a:p>
            <a:pPr marL="428539" indent="-428539"/>
            <a:r>
              <a:rPr lang="en-US" sz="4000" dirty="0">
                <a:solidFill>
                  <a:schemeClr val="tx1"/>
                </a:solidFill>
                <a:latin typeface="Century Gothic" panose="020B0502020202020204" pitchFamily="34" charset="0"/>
              </a:rPr>
              <a:t>Expand Impact of Student Programs</a:t>
            </a:r>
          </a:p>
          <a:p>
            <a:pPr marL="885739" lvl="1" indent="-428539"/>
            <a:endParaRPr lang="en-US" sz="4000" dirty="0">
              <a:solidFill>
                <a:schemeClr val="tx1"/>
              </a:solidFill>
              <a:latin typeface="Century Gothic" panose="020B0502020202020204" pitchFamily="34" charset="0"/>
            </a:endParaRPr>
          </a:p>
          <a:p>
            <a:pPr marL="428539" indent="-428539"/>
            <a:r>
              <a:rPr lang="en-US" sz="4000" dirty="0">
                <a:solidFill>
                  <a:schemeClr val="tx1"/>
                </a:solidFill>
                <a:latin typeface="Century Gothic" panose="020B0502020202020204" pitchFamily="34" charset="0"/>
              </a:rPr>
              <a:t>Expand Impact of Educator Programs</a:t>
            </a:r>
          </a:p>
          <a:p>
            <a:pPr marL="457200" lvl="1" indent="0">
              <a:buNone/>
            </a:pPr>
            <a:endParaRPr lang="en-US" sz="4000" dirty="0">
              <a:solidFill>
                <a:srgbClr val="FF0000"/>
              </a:solidFill>
              <a:latin typeface="Century Gothic" panose="020B0502020202020204" pitchFamily="34" charset="0"/>
            </a:endParaRPr>
          </a:p>
          <a:p>
            <a:pPr marL="428539" indent="-428539"/>
            <a:r>
              <a:rPr lang="en-US" sz="4000" dirty="0">
                <a:solidFill>
                  <a:schemeClr val="tx1"/>
                </a:solidFill>
                <a:latin typeface="Century Gothic" panose="020B0502020202020204" pitchFamily="34" charset="0"/>
              </a:rPr>
              <a:t>Enhance Volunteer and Donor Engagement</a:t>
            </a:r>
          </a:p>
          <a:p>
            <a:pPr marL="428539" indent="-428539"/>
            <a:endParaRPr lang="en-US" sz="4000" dirty="0">
              <a:solidFill>
                <a:schemeClr val="tx1"/>
              </a:solidFill>
              <a:latin typeface="Century Gothic" panose="020B0502020202020204" pitchFamily="34" charset="0"/>
            </a:endParaRPr>
          </a:p>
          <a:p>
            <a:pPr marL="428539" indent="-428539"/>
            <a:r>
              <a:rPr lang="en-US" sz="4000" dirty="0">
                <a:solidFill>
                  <a:schemeClr val="tx1"/>
                </a:solidFill>
                <a:latin typeface="Century Gothic" panose="020B0502020202020204" pitchFamily="34" charset="0"/>
              </a:rPr>
              <a:t>Strategic Roadmap Financial Implications</a:t>
            </a:r>
          </a:p>
          <a:p>
            <a:pPr marL="428539" indent="-428539"/>
            <a:endParaRPr lang="en-US" sz="4000" dirty="0">
              <a:solidFill>
                <a:schemeClr val="tx1"/>
              </a:solidFill>
              <a:latin typeface="Century Gothic" panose="020B0502020202020204" pitchFamily="34" charset="0"/>
            </a:endParaRPr>
          </a:p>
          <a:p>
            <a:pPr marL="428539" indent="-428539"/>
            <a:r>
              <a:rPr lang="en-US" sz="4000" dirty="0">
                <a:solidFill>
                  <a:schemeClr val="tx1"/>
                </a:solidFill>
                <a:latin typeface="Century Gothic" panose="020B0502020202020204" pitchFamily="34" charset="0"/>
              </a:rPr>
              <a:t>Strategic Roadmap Resolution</a:t>
            </a:r>
          </a:p>
          <a:p>
            <a:pPr marL="0" indent="0">
              <a:buNone/>
            </a:pPr>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182229273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FF94B-09C7-E9ED-0B16-722AD5228D6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36B1C26-0CAD-5F15-3E39-EE9042A32CEF}"/>
              </a:ext>
            </a:extLst>
          </p:cNvPr>
          <p:cNvSpPr>
            <a:spLocks noGrp="1"/>
          </p:cNvSpPr>
          <p:nvPr>
            <p:ph type="body" sz="quarter" idx="13"/>
          </p:nvPr>
        </p:nvSpPr>
        <p:spPr>
          <a:xfrm>
            <a:off x="1056217" y="188153"/>
            <a:ext cx="9971762" cy="1954971"/>
          </a:xfrm>
        </p:spPr>
        <p:txBody>
          <a:bodyPr/>
          <a:lstStyle/>
          <a:p>
            <a:pPr marL="0" indent="0">
              <a:buNone/>
            </a:pPr>
            <a:r>
              <a:rPr lang="en-US" dirty="0">
                <a:solidFill>
                  <a:schemeClr val="accent6">
                    <a:lumMod val="75000"/>
                  </a:schemeClr>
                </a:solidFill>
                <a:latin typeface="Century Gothic" panose="020B0502020202020204" pitchFamily="34" charset="0"/>
              </a:rPr>
              <a:t>Goal 2: Educators have support and resources to experience professional success. </a:t>
            </a:r>
            <a:r>
              <a:rPr lang="en-US" sz="1800" b="0" i="1" dirty="0">
                <a:solidFill>
                  <a:schemeClr val="accent6">
                    <a:lumMod val="75000"/>
                  </a:schemeClr>
                </a:solidFill>
                <a:latin typeface="Century Gothic" panose="020B0502020202020204" pitchFamily="34" charset="0"/>
              </a:rPr>
              <a:t>No change</a:t>
            </a:r>
          </a:p>
          <a:p>
            <a:pPr marL="0" indent="0">
              <a:buNone/>
            </a:pPr>
            <a:r>
              <a:rPr lang="en-US" sz="2400" dirty="0">
                <a:solidFill>
                  <a:schemeClr val="accent6">
                    <a:lumMod val="75000"/>
                  </a:schemeClr>
                </a:solidFill>
                <a:latin typeface="Century Gothic" panose="020B0502020202020204" pitchFamily="34" charset="0"/>
              </a:rPr>
              <a:t>b. Increase the grant awards for educators </a:t>
            </a:r>
            <a:r>
              <a:rPr lang="en-US" sz="1800" b="0" i="1" dirty="0">
                <a:solidFill>
                  <a:schemeClr val="accent6">
                    <a:lumMod val="75000"/>
                  </a:schemeClr>
                </a:solidFill>
                <a:latin typeface="Century Gothic" panose="020B0502020202020204" pitchFamily="34" charset="0"/>
              </a:rPr>
              <a:t>No change</a:t>
            </a:r>
            <a:endParaRPr lang="en-US" sz="1800" dirty="0">
              <a:solidFill>
                <a:schemeClr val="accent6">
                  <a:lumMod val="75000"/>
                </a:schemeClr>
              </a:solidFill>
              <a:latin typeface="Century Gothic" panose="020B0502020202020204" pitchFamily="34" charset="0"/>
            </a:endParaRPr>
          </a:p>
          <a:p>
            <a:pPr marL="0" indent="0">
              <a:buNone/>
            </a:pPr>
            <a:endParaRPr lang="en-US" sz="2400"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p:txBody>
      </p:sp>
      <p:sp>
        <p:nvSpPr>
          <p:cNvPr id="4" name="Text Placeholder 3">
            <a:extLst>
              <a:ext uri="{FF2B5EF4-FFF2-40B4-BE49-F238E27FC236}">
                <a16:creationId xmlns:a16="http://schemas.microsoft.com/office/drawing/2014/main" id="{5EA72272-BED2-A1FB-A1B3-83E2C569CF51}"/>
              </a:ext>
            </a:extLst>
          </p:cNvPr>
          <p:cNvSpPr>
            <a:spLocks noGrp="1"/>
          </p:cNvSpPr>
          <p:nvPr>
            <p:ph type="body" sz="quarter" idx="15"/>
          </p:nvPr>
        </p:nvSpPr>
        <p:spPr>
          <a:xfrm>
            <a:off x="1056217" y="2578928"/>
            <a:ext cx="9903883" cy="3680678"/>
          </a:xfrm>
        </p:spPr>
        <p:txBody>
          <a:bodyPr>
            <a:normAutofit fontScale="55000" lnSpcReduction="20000"/>
          </a:bodyPr>
          <a:lstStyle/>
          <a:p>
            <a:pPr marL="0" indent="0">
              <a:buNone/>
            </a:pPr>
            <a:r>
              <a:rPr lang="en-US" b="1" u="sng" dirty="0">
                <a:solidFill>
                  <a:schemeClr val="tx1"/>
                </a:solidFill>
                <a:latin typeface="Century Gothic" panose="020B0502020202020204" pitchFamily="34" charset="0"/>
              </a:rPr>
              <a:t>Baseline</a:t>
            </a:r>
            <a:endParaRPr lang="en-US" dirty="0">
              <a:solidFill>
                <a:schemeClr val="tx1"/>
              </a:solidFill>
              <a:latin typeface="Century Gothic" panose="020B0502020202020204" pitchFamily="34" charset="0"/>
            </a:endParaRPr>
          </a:p>
          <a:p>
            <a:pPr lvl="0">
              <a:lnSpc>
                <a:spcPct val="110000"/>
              </a:lnSpc>
            </a:pPr>
            <a:r>
              <a:rPr lang="en-US" b="1" dirty="0">
                <a:solidFill>
                  <a:schemeClr val="tx1"/>
                </a:solidFill>
                <a:latin typeface="Century Gothic" panose="020B0502020202020204" pitchFamily="34" charset="0"/>
              </a:rPr>
              <a:t>FY20 to FY22: </a:t>
            </a:r>
            <a:r>
              <a:rPr lang="en-US" dirty="0">
                <a:solidFill>
                  <a:schemeClr val="tx1"/>
                </a:solidFill>
                <a:latin typeface="Century Gothic" panose="020B0502020202020204" pitchFamily="34" charset="0"/>
              </a:rPr>
              <a:t>An average of $107,494 of classroom grants were funded annually; no schoolwide innovation grants were funded</a:t>
            </a:r>
          </a:p>
          <a:p>
            <a:pPr>
              <a:lnSpc>
                <a:spcPct val="110000"/>
              </a:lnSpc>
            </a:pPr>
            <a:r>
              <a:rPr lang="en-US" b="1" dirty="0">
                <a:solidFill>
                  <a:schemeClr val="tx1"/>
                </a:solidFill>
                <a:latin typeface="Century Gothic" panose="020B0502020202020204" pitchFamily="34" charset="0"/>
              </a:rPr>
              <a:t>FY23 to FY25: </a:t>
            </a:r>
            <a:r>
              <a:rPr lang="en-US" dirty="0">
                <a:solidFill>
                  <a:schemeClr val="tx1"/>
                </a:solidFill>
                <a:latin typeface="Century Gothic" panose="020B0502020202020204" pitchFamily="34" charset="0"/>
              </a:rPr>
              <a:t>An average of $175,967 of classroom grants were funded (excluding grants funded with disaster relief dollars), with an average of $128,535 funded directly by Champions For Learning; no schoolwide innovation grants were funded</a:t>
            </a:r>
          </a:p>
          <a:p>
            <a:pPr lvl="0">
              <a:lnSpc>
                <a:spcPct val="110000"/>
              </a:lnSpc>
            </a:pPr>
            <a:r>
              <a:rPr lang="en-US" b="1" dirty="0">
                <a:solidFill>
                  <a:schemeClr val="tx1"/>
                </a:solidFill>
                <a:latin typeface="Century Gothic" panose="020B0502020202020204" pitchFamily="34" charset="0"/>
              </a:rPr>
              <a:t>FY26: </a:t>
            </a:r>
            <a:r>
              <a:rPr lang="en-US" dirty="0">
                <a:solidFill>
                  <a:schemeClr val="tx1"/>
                </a:solidFill>
                <a:latin typeface="Century Gothic" panose="020B0502020202020204" pitchFamily="34" charset="0"/>
              </a:rPr>
              <a:t>As of 12/12/25, an average of $202,640 of classroom grants were funded, with $148,567 funded directly by Champions For Learning; no schoolwide innovation grants were funded </a:t>
            </a:r>
            <a:endParaRPr lang="en-US" b="1" dirty="0">
              <a:solidFill>
                <a:schemeClr val="tx1"/>
              </a:solidFill>
              <a:latin typeface="Century Gothic" panose="020B0502020202020204" pitchFamily="34" charset="0"/>
            </a:endParaRPr>
          </a:p>
          <a:p>
            <a:pPr marL="0" lvl="0" indent="0">
              <a:lnSpc>
                <a:spcPct val="110000"/>
              </a:lnSpc>
              <a:buNone/>
            </a:pPr>
            <a:r>
              <a:rPr lang="en-US" b="1" u="sng" dirty="0">
                <a:solidFill>
                  <a:schemeClr val="tx1"/>
                </a:solidFill>
                <a:latin typeface="Century Gothic" panose="020B0502020202020204" pitchFamily="34" charset="0"/>
              </a:rPr>
              <a:t>KPIs</a:t>
            </a:r>
            <a:endParaRPr lang="en-US" dirty="0">
              <a:solidFill>
                <a:schemeClr val="tx1"/>
              </a:solidFill>
              <a:latin typeface="Century Gothic" panose="020B0502020202020204" pitchFamily="34" charset="0"/>
            </a:endParaRPr>
          </a:p>
          <a:p>
            <a:pPr>
              <a:lnSpc>
                <a:spcPct val="110000"/>
              </a:lnSpc>
            </a:pPr>
            <a:r>
              <a:rPr lang="en-US" b="1" dirty="0">
                <a:solidFill>
                  <a:schemeClr val="tx1"/>
                </a:solidFill>
                <a:latin typeface="Century Gothic" panose="020B0502020202020204" pitchFamily="34" charset="0"/>
              </a:rPr>
              <a:t>FY27: </a:t>
            </a:r>
            <a:r>
              <a:rPr lang="en-US" dirty="0">
                <a:solidFill>
                  <a:schemeClr val="tx1"/>
                </a:solidFill>
                <a:latin typeface="Century Gothic" panose="020B0502020202020204" pitchFamily="34" charset="0"/>
              </a:rPr>
              <a:t>At least $200,000 of classroom grants will be funded</a:t>
            </a:r>
            <a:endParaRPr lang="en-US" b="1" dirty="0">
              <a:solidFill>
                <a:schemeClr val="tx1"/>
              </a:solidFill>
              <a:latin typeface="Century Gothic" panose="020B0502020202020204" pitchFamily="34" charset="0"/>
            </a:endParaRPr>
          </a:p>
          <a:p>
            <a:pPr lvl="0">
              <a:lnSpc>
                <a:spcPct val="110000"/>
              </a:lnSpc>
            </a:pPr>
            <a:r>
              <a:rPr lang="en-US" b="1" dirty="0">
                <a:solidFill>
                  <a:schemeClr val="tx1"/>
                </a:solidFill>
                <a:latin typeface="Century Gothic" panose="020B0502020202020204" pitchFamily="34" charset="0"/>
              </a:rPr>
              <a:t>FY27 Schoolwide Innovation Grant Fundraising: </a:t>
            </a:r>
            <a:r>
              <a:rPr lang="en-US" dirty="0">
                <a:solidFill>
                  <a:schemeClr val="tx1"/>
                </a:solidFill>
                <a:latin typeface="Century Gothic" panose="020B0502020202020204" pitchFamily="34" charset="0"/>
              </a:rPr>
              <a:t>Approximately $150,000 of Schoolwide Innovation Grants will be awarded (approximately $50,000 to each of 3 schools) as the first phase of a three-year commitment</a:t>
            </a:r>
            <a:endParaRPr lang="en-US" sz="4100" dirty="0">
              <a:solidFill>
                <a:schemeClr val="tx1"/>
              </a:solidFill>
              <a:latin typeface="Century Gothic" panose="020B0502020202020204" pitchFamily="34" charset="0"/>
            </a:endParaRPr>
          </a:p>
          <a:p>
            <a:pPr marL="0" indent="0">
              <a:buNone/>
            </a:pPr>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186266072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F3BC5-9E49-1AD4-D134-C4B3D0A7911D}"/>
            </a:ext>
          </a:extLst>
        </p:cNvPr>
        <p:cNvGrpSpPr/>
        <p:nvPr/>
      </p:nvGrpSpPr>
      <p:grpSpPr>
        <a:xfrm>
          <a:off x="0" y="0"/>
          <a:ext cx="0" cy="0"/>
          <a:chOff x="0" y="0"/>
          <a:chExt cx="0" cy="0"/>
        </a:xfrm>
      </p:grpSpPr>
      <p:pic>
        <p:nvPicPr>
          <p:cNvPr id="7" name="Picture 6" descr="A green leaves and a star&#10;&#10;AI-generated content may be incorrect.">
            <a:extLst>
              <a:ext uri="{FF2B5EF4-FFF2-40B4-BE49-F238E27FC236}">
                <a16:creationId xmlns:a16="http://schemas.microsoft.com/office/drawing/2014/main" id="{DEF36794-E2E8-676F-6A68-1984B717E4A7}"/>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156754" y="0"/>
            <a:ext cx="6872056" cy="6811900"/>
          </a:xfrm>
          <a:prstGeom prst="rect">
            <a:avLst/>
          </a:prstGeom>
        </p:spPr>
      </p:pic>
      <p:sp>
        <p:nvSpPr>
          <p:cNvPr id="8" name="TextBox 7">
            <a:extLst>
              <a:ext uri="{FF2B5EF4-FFF2-40B4-BE49-F238E27FC236}">
                <a16:creationId xmlns:a16="http://schemas.microsoft.com/office/drawing/2014/main" id="{B6BB9918-A3B6-DDAD-2F45-87C082EEBF45}"/>
              </a:ext>
            </a:extLst>
          </p:cNvPr>
          <p:cNvSpPr txBox="1"/>
          <p:nvPr/>
        </p:nvSpPr>
        <p:spPr>
          <a:xfrm>
            <a:off x="1276577" y="2743924"/>
            <a:ext cx="10169751" cy="1754326"/>
          </a:xfrm>
          <a:prstGeom prst="rect">
            <a:avLst/>
          </a:prstGeom>
          <a:noFill/>
        </p:spPr>
        <p:txBody>
          <a:bodyPr wrap="square" rtlCol="0">
            <a:spAutoFit/>
          </a:bodyPr>
          <a:lstStyle/>
          <a:p>
            <a:r>
              <a:rPr lang="en-US" sz="5400" b="1" dirty="0">
                <a:solidFill>
                  <a:srgbClr val="006838"/>
                </a:solidFill>
                <a:latin typeface="Century Gothic" panose="020B0502020202020204" pitchFamily="34" charset="0"/>
              </a:rPr>
              <a:t>Investing Further in</a:t>
            </a:r>
          </a:p>
          <a:p>
            <a:r>
              <a:rPr lang="en-US" sz="5400" b="1" dirty="0">
                <a:solidFill>
                  <a:srgbClr val="006838"/>
                </a:solidFill>
                <a:latin typeface="Century Gothic" panose="020B0502020202020204" pitchFamily="34" charset="0"/>
              </a:rPr>
              <a:t>Volunteers and Donors</a:t>
            </a:r>
          </a:p>
        </p:txBody>
      </p:sp>
    </p:spTree>
    <p:extLst>
      <p:ext uri="{BB962C8B-B14F-4D97-AF65-F5344CB8AC3E}">
        <p14:creationId xmlns:p14="http://schemas.microsoft.com/office/powerpoint/2010/main" val="3336504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65877-0DAF-DBB9-19A8-E6CEFDDC1BA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6301C6A-857A-EBA6-EB47-D50748557815}"/>
              </a:ext>
            </a:extLst>
          </p:cNvPr>
          <p:cNvSpPr>
            <a:spLocks noGrp="1"/>
          </p:cNvSpPr>
          <p:nvPr>
            <p:ph type="body" sz="quarter" idx="13"/>
          </p:nvPr>
        </p:nvSpPr>
        <p:spPr>
          <a:xfrm>
            <a:off x="1019395" y="335440"/>
            <a:ext cx="10291487" cy="959450"/>
          </a:xfrm>
        </p:spPr>
        <p:txBody>
          <a:bodyPr/>
          <a:lstStyle/>
          <a:p>
            <a:pPr marL="0" indent="0">
              <a:buNone/>
            </a:pPr>
            <a:r>
              <a:rPr lang="en-US" dirty="0">
                <a:solidFill>
                  <a:schemeClr val="accent6">
                    <a:lumMod val="75000"/>
                  </a:schemeClr>
                </a:solidFill>
                <a:latin typeface="Century Gothic" panose="020B0502020202020204" pitchFamily="34" charset="0"/>
              </a:rPr>
              <a:t>Enhance </a:t>
            </a:r>
            <a:r>
              <a:rPr lang="en-US" dirty="0">
                <a:solidFill>
                  <a:srgbClr val="006838"/>
                </a:solidFill>
                <a:latin typeface="Century Gothic" panose="020B0502020202020204" pitchFamily="34" charset="0"/>
              </a:rPr>
              <a:t>Volunteer and Donor Engagement</a:t>
            </a:r>
          </a:p>
        </p:txBody>
      </p:sp>
      <p:sp>
        <p:nvSpPr>
          <p:cNvPr id="4" name="Text Placeholder 3">
            <a:extLst>
              <a:ext uri="{FF2B5EF4-FFF2-40B4-BE49-F238E27FC236}">
                <a16:creationId xmlns:a16="http://schemas.microsoft.com/office/drawing/2014/main" id="{B87EAD11-805F-E75F-24BD-EC3C0D0C815D}"/>
              </a:ext>
            </a:extLst>
          </p:cNvPr>
          <p:cNvSpPr txBox="1">
            <a:spLocks/>
          </p:cNvSpPr>
          <p:nvPr/>
        </p:nvSpPr>
        <p:spPr>
          <a:xfrm>
            <a:off x="1019395" y="1294890"/>
            <a:ext cx="9118646" cy="47434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999"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lumMod val="50000"/>
                    <a:lumOff val="50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lumOff val="50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000" dirty="0">
              <a:solidFill>
                <a:prstClr val="black"/>
              </a:solidFill>
              <a:latin typeface="Century Gothic" panose="020B0502020202020204" pitchFamily="34" charset="0"/>
            </a:endParaRPr>
          </a:p>
          <a:p>
            <a:r>
              <a:rPr lang="en-US" sz="2800" dirty="0">
                <a:solidFill>
                  <a:prstClr val="black"/>
                </a:solidFill>
                <a:latin typeface="Century Gothic" panose="020B0502020202020204" pitchFamily="34" charset="0"/>
              </a:rPr>
              <a:t>Honor the passions and interests of volunteers and donors</a:t>
            </a:r>
          </a:p>
          <a:p>
            <a:r>
              <a:rPr lang="en-US" sz="2800" dirty="0">
                <a:solidFill>
                  <a:prstClr val="black"/>
                </a:solidFill>
                <a:latin typeface="Century Gothic" panose="020B0502020202020204" pitchFamily="34" charset="0"/>
              </a:rPr>
              <a:t>Re-create robust volunteer recruitment, engagement, support, and recognition across all programs (college &amp; career; educator; entrepreneurship)</a:t>
            </a:r>
          </a:p>
          <a:p>
            <a:pPr lvl="0">
              <a:defRPr/>
            </a:pPr>
            <a:r>
              <a:rPr lang="en-US" sz="2800" dirty="0">
                <a:solidFill>
                  <a:prstClr val="black"/>
                </a:solidFill>
                <a:latin typeface="Century Gothic" panose="020B0502020202020204" pitchFamily="34" charset="0"/>
              </a:rPr>
              <a:t>Implement a systemic, donor-centered approach to donor acquisition, qualification, cultivation, solicitation and stewardship that creates a balanced pipeline of donors</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US" sz="2800" b="0" i="0" u="none" strike="noStrike" kern="1200" cap="none" spc="0" normalizeH="0" baseline="0" noProof="0" dirty="0">
              <a:ln>
                <a:noFill/>
              </a:ln>
              <a:solidFill>
                <a:prstClr val="black"/>
              </a:solidFill>
              <a:effectLst/>
              <a:uLnTx/>
              <a:uFillTx/>
              <a:latin typeface="Calibri Light" panose="020F030202020403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lumMod val="50000"/>
                  <a:lumOff val="50000"/>
                </a:prstClr>
              </a:solidFill>
              <a:effectLst/>
              <a:uLnTx/>
              <a:uFillTx/>
              <a:latin typeface="Century Gothic" panose="020B050202020202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lumMod val="50000"/>
                  <a:lumOff val="50000"/>
                </a:prstClr>
              </a:solidFill>
              <a:effectLst/>
              <a:uLnTx/>
              <a:uFillTx/>
              <a:latin typeface="Century Gothic" panose="020B050202020202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lumMod val="50000"/>
                  <a:lumOff val="50000"/>
                </a:prstClr>
              </a:solidFill>
              <a:effectLst/>
              <a:uLnTx/>
              <a:uFillTx/>
              <a:latin typeface="Century Gothic" panose="020B0502020202020204" pitchFamily="34" charset="0"/>
              <a:ea typeface="+mn-ea"/>
              <a:cs typeface="Calibri Light" panose="020F0302020204030204" pitchFamily="34" charset="0"/>
            </a:endParaRPr>
          </a:p>
        </p:txBody>
      </p:sp>
    </p:spTree>
    <p:extLst>
      <p:ext uri="{BB962C8B-B14F-4D97-AF65-F5344CB8AC3E}">
        <p14:creationId xmlns:p14="http://schemas.microsoft.com/office/powerpoint/2010/main" val="92990271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70679-CEFF-D677-0FA7-54C94A44A97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B89E2E8-14B0-5EEC-D212-AD51B58B42E3}"/>
              </a:ext>
            </a:extLst>
          </p:cNvPr>
          <p:cNvSpPr>
            <a:spLocks noGrp="1"/>
          </p:cNvSpPr>
          <p:nvPr>
            <p:ph type="body" sz="quarter" idx="13"/>
          </p:nvPr>
        </p:nvSpPr>
        <p:spPr>
          <a:xfrm>
            <a:off x="1056217" y="188153"/>
            <a:ext cx="9971762" cy="1954971"/>
          </a:xfrm>
        </p:spPr>
        <p:txBody>
          <a:bodyPr/>
          <a:lstStyle/>
          <a:p>
            <a:pPr marL="0" indent="0">
              <a:buNone/>
            </a:pPr>
            <a:r>
              <a:rPr lang="en-US" sz="2400" dirty="0">
                <a:solidFill>
                  <a:schemeClr val="accent6">
                    <a:lumMod val="75000"/>
                  </a:schemeClr>
                </a:solidFill>
                <a:latin typeface="Century Gothic" panose="020B0502020202020204" pitchFamily="34" charset="0"/>
              </a:rPr>
              <a:t>Goal 3: Engage volunteers and donors as champions for learning, helping fulfill their passions and interests </a:t>
            </a:r>
            <a:r>
              <a:rPr lang="en-US" sz="1800" b="0" i="1" dirty="0">
                <a:solidFill>
                  <a:schemeClr val="accent6">
                    <a:lumMod val="75000"/>
                  </a:schemeClr>
                </a:solidFill>
                <a:latin typeface="Century Gothic" panose="020B0502020202020204" pitchFamily="34" charset="0"/>
              </a:rPr>
              <a:t>New</a:t>
            </a:r>
          </a:p>
          <a:p>
            <a:pPr marL="0" indent="0">
              <a:buNone/>
            </a:pPr>
            <a:r>
              <a:rPr lang="en-US" sz="1800" dirty="0">
                <a:solidFill>
                  <a:schemeClr val="accent6">
                    <a:lumMod val="75000"/>
                  </a:schemeClr>
                </a:solidFill>
                <a:latin typeface="Century Gothic" panose="020B0502020202020204" pitchFamily="34" charset="0"/>
              </a:rPr>
              <a:t>3.1 Sustain, expand, and improve volunteer recruitment, engagement, support, and recognition. </a:t>
            </a:r>
            <a:r>
              <a:rPr lang="en-US" sz="1800" b="0" i="1" dirty="0">
                <a:solidFill>
                  <a:schemeClr val="accent6">
                    <a:lumMod val="75000"/>
                  </a:schemeClr>
                </a:solidFill>
                <a:latin typeface="Century Gothic" panose="020B0502020202020204" pitchFamily="34" charset="0"/>
              </a:rPr>
              <a:t>New</a:t>
            </a:r>
          </a:p>
          <a:p>
            <a:pPr marL="0" indent="0">
              <a:buNone/>
            </a:pPr>
            <a:r>
              <a:rPr lang="en-US" sz="1800" dirty="0">
                <a:solidFill>
                  <a:schemeClr val="accent6">
                    <a:lumMod val="75000"/>
                  </a:schemeClr>
                </a:solidFill>
                <a:latin typeface="Century Gothic" panose="020B0502020202020204" pitchFamily="34" charset="0"/>
              </a:rPr>
              <a:t>3.2 Refine and implement community outreach and engagement strategies to secure volunteers. </a:t>
            </a:r>
            <a:r>
              <a:rPr lang="en-US" sz="1800" b="0" i="1" dirty="0">
                <a:solidFill>
                  <a:schemeClr val="accent6">
                    <a:lumMod val="75000"/>
                  </a:schemeClr>
                </a:solidFill>
                <a:latin typeface="Century Gothic" panose="020B0502020202020204" pitchFamily="34" charset="0"/>
              </a:rPr>
              <a:t>No change</a:t>
            </a: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p:txBody>
      </p:sp>
      <p:sp>
        <p:nvSpPr>
          <p:cNvPr id="4" name="Text Placeholder 3">
            <a:extLst>
              <a:ext uri="{FF2B5EF4-FFF2-40B4-BE49-F238E27FC236}">
                <a16:creationId xmlns:a16="http://schemas.microsoft.com/office/drawing/2014/main" id="{1CE9EA51-E7C5-16CE-7765-2E9A68A3A525}"/>
              </a:ext>
            </a:extLst>
          </p:cNvPr>
          <p:cNvSpPr>
            <a:spLocks noGrp="1"/>
          </p:cNvSpPr>
          <p:nvPr>
            <p:ph type="body" sz="quarter" idx="15"/>
          </p:nvPr>
        </p:nvSpPr>
        <p:spPr>
          <a:xfrm>
            <a:off x="877431" y="2216978"/>
            <a:ext cx="10600194" cy="4145722"/>
          </a:xfrm>
        </p:spPr>
        <p:txBody>
          <a:bodyPr>
            <a:normAutofit fontScale="25000" lnSpcReduction="20000"/>
          </a:bodyPr>
          <a:lstStyle/>
          <a:p>
            <a:pPr marL="0" indent="0">
              <a:buNone/>
            </a:pPr>
            <a:r>
              <a:rPr lang="en-US" sz="6400" b="1" u="sng" dirty="0">
                <a:solidFill>
                  <a:schemeClr val="tx1"/>
                </a:solidFill>
                <a:latin typeface="Century Gothic" panose="020B0502020202020204" pitchFamily="34" charset="0"/>
              </a:rPr>
              <a:t>Baseline</a:t>
            </a:r>
            <a:endParaRPr lang="en-US" sz="6400" dirty="0">
              <a:solidFill>
                <a:schemeClr val="tx1"/>
              </a:solidFill>
              <a:latin typeface="Century Gothic" panose="020B0502020202020204" pitchFamily="34" charset="0"/>
            </a:endParaRPr>
          </a:p>
          <a:p>
            <a:pPr lvl="0">
              <a:lnSpc>
                <a:spcPct val="110000"/>
              </a:lnSpc>
            </a:pPr>
            <a:r>
              <a:rPr lang="en-US" sz="6400" b="1" dirty="0">
                <a:solidFill>
                  <a:schemeClr val="tx1"/>
                </a:solidFill>
                <a:latin typeface="Century Gothic" panose="020B0502020202020204" pitchFamily="34" charset="0"/>
              </a:rPr>
              <a:t>FY26 Volunteer Satisfaction Rate: </a:t>
            </a:r>
            <a:r>
              <a:rPr lang="en-US" sz="6400" dirty="0">
                <a:solidFill>
                  <a:schemeClr val="tx1"/>
                </a:solidFill>
                <a:latin typeface="Century Gothic" panose="020B0502020202020204" pitchFamily="34" charset="0"/>
              </a:rPr>
              <a:t>97% of respondents reported in a December 2025 survey that they were satisfied or highly satisfied with their volunteer experience. 43% reported they are highly satisfied </a:t>
            </a:r>
          </a:p>
          <a:p>
            <a:pPr marL="0" lvl="0" indent="0">
              <a:lnSpc>
                <a:spcPct val="110000"/>
              </a:lnSpc>
              <a:buNone/>
            </a:pPr>
            <a:r>
              <a:rPr lang="en-US" sz="6400" b="1" u="sng" dirty="0">
                <a:solidFill>
                  <a:schemeClr val="tx1"/>
                </a:solidFill>
                <a:latin typeface="Century Gothic" panose="020B0502020202020204" pitchFamily="34" charset="0"/>
              </a:rPr>
              <a:t>KPIs</a:t>
            </a:r>
            <a:endParaRPr lang="en-US" sz="6400" dirty="0">
              <a:solidFill>
                <a:schemeClr val="tx1"/>
              </a:solidFill>
              <a:latin typeface="Century Gothic" panose="020B0502020202020204" pitchFamily="34" charset="0"/>
            </a:endParaRPr>
          </a:p>
          <a:p>
            <a:pPr lvl="0">
              <a:lnSpc>
                <a:spcPct val="110000"/>
              </a:lnSpc>
            </a:pPr>
            <a:r>
              <a:rPr lang="en-US" sz="6400" b="1" dirty="0">
                <a:solidFill>
                  <a:schemeClr val="tx1"/>
                </a:solidFill>
                <a:latin typeface="Century Gothic" panose="020B0502020202020204" pitchFamily="34" charset="0"/>
              </a:rPr>
              <a:t>FY26 Learning Sessions/Connection Events: </a:t>
            </a:r>
            <a:r>
              <a:rPr lang="en-US" sz="6400" dirty="0">
                <a:solidFill>
                  <a:schemeClr val="tx1"/>
                </a:solidFill>
                <a:latin typeface="Century Gothic" panose="020B0502020202020204" pitchFamily="34" charset="0"/>
              </a:rPr>
              <a:t>Host a minimum of 23 learning sessions/connection events reaching 350 or more volunteers across all programs (student, educator, entrepreneurship)</a:t>
            </a:r>
          </a:p>
          <a:p>
            <a:pPr lvl="0">
              <a:lnSpc>
                <a:spcPct val="110000"/>
              </a:lnSpc>
            </a:pPr>
            <a:r>
              <a:rPr lang="en-US" sz="6400" b="1" dirty="0">
                <a:solidFill>
                  <a:schemeClr val="tx1"/>
                </a:solidFill>
                <a:latin typeface="Century Gothic" panose="020B0502020202020204" pitchFamily="34" charset="0"/>
              </a:rPr>
              <a:t>FY27 Learning Sessions/Connection Events: </a:t>
            </a:r>
            <a:r>
              <a:rPr lang="en-US" sz="6400" dirty="0">
                <a:solidFill>
                  <a:schemeClr val="tx1"/>
                </a:solidFill>
                <a:latin typeface="Century Gothic" panose="020B0502020202020204" pitchFamily="34" charset="0"/>
              </a:rPr>
              <a:t>Host a minimum of 23 learning sessions/connection events reaching 650 or more volunteers across all programs</a:t>
            </a:r>
          </a:p>
          <a:p>
            <a:pPr lvl="0">
              <a:lnSpc>
                <a:spcPct val="110000"/>
              </a:lnSpc>
            </a:pPr>
            <a:r>
              <a:rPr lang="en-US" sz="6400" b="1" dirty="0">
                <a:solidFill>
                  <a:schemeClr val="tx1"/>
                </a:solidFill>
                <a:latin typeface="Century Gothic" panose="020B0502020202020204" pitchFamily="34" charset="0"/>
              </a:rPr>
              <a:t>FY27 Volunteer Retention Rate:</a:t>
            </a:r>
            <a:r>
              <a:rPr lang="en-US" sz="6400" i="1" dirty="0">
                <a:solidFill>
                  <a:schemeClr val="tx1"/>
                </a:solidFill>
                <a:latin typeface="Century Gothic" panose="020B0502020202020204" pitchFamily="34" charset="0"/>
              </a:rPr>
              <a:t> </a:t>
            </a:r>
            <a:r>
              <a:rPr lang="en-US" sz="6400" dirty="0">
                <a:solidFill>
                  <a:schemeClr val="tx1"/>
                </a:solidFill>
                <a:latin typeface="Century Gothic" panose="020B0502020202020204" pitchFamily="34" charset="0"/>
              </a:rPr>
              <a:t>Maintain a volunteer retention rate of at least 60% among volunteers who volunteered at least three hours in FY26.</a:t>
            </a:r>
          </a:p>
          <a:p>
            <a:pPr lvl="0">
              <a:lnSpc>
                <a:spcPct val="110000"/>
              </a:lnSpc>
            </a:pPr>
            <a:r>
              <a:rPr lang="en-US" sz="6400" b="1" dirty="0">
                <a:solidFill>
                  <a:schemeClr val="tx1"/>
                </a:solidFill>
                <a:latin typeface="Century Gothic" panose="020B0502020202020204" pitchFamily="34" charset="0"/>
              </a:rPr>
              <a:t>FY27 Volunteer Satisfaction Rate:</a:t>
            </a:r>
            <a:r>
              <a:rPr lang="en-US" sz="6400" dirty="0">
                <a:solidFill>
                  <a:schemeClr val="tx1"/>
                </a:solidFill>
                <a:latin typeface="Century Gothic" panose="020B0502020202020204" pitchFamily="34" charset="0"/>
              </a:rPr>
              <a:t> At least 95% of respondents will report that they are satisfied or highly satisfied with their volunteer experience. At least 48% of respondents will report they are highly satisfied.</a:t>
            </a:r>
          </a:p>
          <a:p>
            <a:pPr marL="0" indent="0">
              <a:buNone/>
            </a:pPr>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108638866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0CD51-7586-57F6-9836-F677A4CB7A7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84CCA7A-65F0-BF4C-B5B7-E4DCF26695F4}"/>
              </a:ext>
            </a:extLst>
          </p:cNvPr>
          <p:cNvSpPr>
            <a:spLocks noGrp="1"/>
          </p:cNvSpPr>
          <p:nvPr>
            <p:ph type="body" sz="quarter" idx="13"/>
          </p:nvPr>
        </p:nvSpPr>
        <p:spPr>
          <a:xfrm>
            <a:off x="1056217" y="188153"/>
            <a:ext cx="9971762" cy="2282410"/>
          </a:xfrm>
        </p:spPr>
        <p:txBody>
          <a:bodyPr/>
          <a:lstStyle/>
          <a:p>
            <a:pPr marL="0" indent="0">
              <a:buNone/>
            </a:pPr>
            <a:r>
              <a:rPr lang="en-US" sz="2000" dirty="0">
                <a:solidFill>
                  <a:schemeClr val="accent6">
                    <a:lumMod val="75000"/>
                  </a:schemeClr>
                </a:solidFill>
                <a:latin typeface="Century Gothic" panose="020B0502020202020204" pitchFamily="34" charset="0"/>
              </a:rPr>
              <a:t>Goal 3: Engage volunteers and donors as champions for learning, helping fulfill their passions and interests </a:t>
            </a:r>
            <a:r>
              <a:rPr lang="en-US" sz="2000" b="0" i="1" dirty="0">
                <a:solidFill>
                  <a:schemeClr val="accent6">
                    <a:lumMod val="75000"/>
                  </a:schemeClr>
                </a:solidFill>
                <a:latin typeface="Century Gothic" panose="020B0502020202020204" pitchFamily="34" charset="0"/>
              </a:rPr>
              <a:t>New</a:t>
            </a:r>
            <a:endParaRPr lang="en-US" sz="1600" b="0" i="1" dirty="0">
              <a:solidFill>
                <a:schemeClr val="accent6">
                  <a:lumMod val="75000"/>
                </a:schemeClr>
              </a:solidFill>
              <a:latin typeface="Century Gothic" panose="020B0502020202020204" pitchFamily="34" charset="0"/>
            </a:endParaRPr>
          </a:p>
          <a:p>
            <a:pPr marL="0" indent="0">
              <a:buNone/>
            </a:pPr>
            <a:r>
              <a:rPr lang="en-US" sz="1600" dirty="0">
                <a:solidFill>
                  <a:schemeClr val="accent6">
                    <a:lumMod val="75000"/>
                  </a:schemeClr>
                </a:solidFill>
                <a:latin typeface="Century Gothic" panose="020B0502020202020204" pitchFamily="34" charset="0"/>
              </a:rPr>
              <a:t>3.3 Build a more balanced donor pipeline by implementing a systematic approach to donor acquisition, qualification, cultivation, solicitation, and stewardship </a:t>
            </a:r>
            <a:r>
              <a:rPr lang="en-US" sz="1600" b="0" i="1" dirty="0">
                <a:solidFill>
                  <a:schemeClr val="accent6">
                    <a:lumMod val="75000"/>
                  </a:schemeClr>
                </a:solidFill>
                <a:latin typeface="Century Gothic" panose="020B0502020202020204" pitchFamily="34" charset="0"/>
              </a:rPr>
              <a:t>New</a:t>
            </a:r>
            <a:endParaRPr lang="en-US" sz="1600" dirty="0">
              <a:solidFill>
                <a:schemeClr val="accent6">
                  <a:lumMod val="75000"/>
                </a:schemeClr>
              </a:solidFill>
              <a:latin typeface="Century Gothic" panose="020B0502020202020204" pitchFamily="34" charset="0"/>
            </a:endParaRPr>
          </a:p>
          <a:p>
            <a:pPr marL="0" indent="0">
              <a:buNone/>
            </a:pPr>
            <a:r>
              <a:rPr lang="en-US" sz="1600" dirty="0">
                <a:solidFill>
                  <a:schemeClr val="accent6">
                    <a:lumMod val="75000"/>
                  </a:schemeClr>
                </a:solidFill>
                <a:latin typeface="Century Gothic" panose="020B0502020202020204" pitchFamily="34" charset="0"/>
              </a:rPr>
              <a:t>3.4 Cultivate and steward donors through authentic, donor-centered relationships that honor their passions and celebrate the impact of their giving </a:t>
            </a:r>
            <a:r>
              <a:rPr lang="en-US" sz="1600" b="0" i="1" dirty="0">
                <a:solidFill>
                  <a:schemeClr val="accent6">
                    <a:lumMod val="75000"/>
                  </a:schemeClr>
                </a:solidFill>
                <a:latin typeface="Century Gothic" panose="020B0502020202020204" pitchFamily="34" charset="0"/>
              </a:rPr>
              <a:t>New</a:t>
            </a:r>
            <a:endParaRPr lang="en-US" sz="1600" dirty="0">
              <a:solidFill>
                <a:schemeClr val="accent6">
                  <a:lumMod val="75000"/>
                </a:schemeClr>
              </a:solidFill>
              <a:latin typeface="Century Gothic" panose="020B0502020202020204" pitchFamily="34" charset="0"/>
            </a:endParaRPr>
          </a:p>
          <a:p>
            <a:pPr marL="0" indent="0">
              <a:buNone/>
            </a:pPr>
            <a:r>
              <a:rPr lang="en-US" sz="1600" dirty="0">
                <a:solidFill>
                  <a:schemeClr val="accent6">
                    <a:lumMod val="75000"/>
                  </a:schemeClr>
                </a:solidFill>
                <a:latin typeface="Century Gothic" panose="020B0502020202020204" pitchFamily="34" charset="0"/>
              </a:rPr>
              <a:t>3.5 Generate sustainable revenue, aligning donor partnerships with organizational priorities </a:t>
            </a:r>
            <a:r>
              <a:rPr lang="en-US" sz="1600" b="0" i="1" dirty="0">
                <a:solidFill>
                  <a:schemeClr val="accent6">
                    <a:lumMod val="75000"/>
                  </a:schemeClr>
                </a:solidFill>
                <a:latin typeface="Century Gothic" panose="020B0502020202020204" pitchFamily="34" charset="0"/>
              </a:rPr>
              <a:t>New</a:t>
            </a:r>
          </a:p>
          <a:p>
            <a:pPr marL="0" indent="0">
              <a:buNone/>
            </a:pPr>
            <a:endParaRPr lang="en-US" sz="1800" dirty="0">
              <a:solidFill>
                <a:schemeClr val="accent6">
                  <a:lumMod val="75000"/>
                </a:schemeClr>
              </a:solidFill>
              <a:latin typeface="Century Gothic" panose="020B0502020202020204" pitchFamily="34" charset="0"/>
            </a:endParaRPr>
          </a:p>
          <a:p>
            <a:pPr marL="457200" indent="-457200">
              <a:buAutoNum type="alphaLcPeriod"/>
            </a:pPr>
            <a:endParaRPr lang="en-US" sz="1800" dirty="0">
              <a:solidFill>
                <a:schemeClr val="accent6">
                  <a:lumMod val="75000"/>
                </a:schemeClr>
              </a:solidFill>
              <a:latin typeface="Century Gothic" panose="020B0502020202020204" pitchFamily="34" charset="0"/>
            </a:endParaRPr>
          </a:p>
          <a:p>
            <a:pPr marL="0" indent="0">
              <a:buNone/>
            </a:pPr>
            <a:endParaRPr lang="en-US" sz="1800"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a:p>
            <a:pPr marL="0" indent="0">
              <a:buNone/>
            </a:pPr>
            <a:endParaRPr lang="en-US" dirty="0">
              <a:solidFill>
                <a:schemeClr val="accent6">
                  <a:lumMod val="75000"/>
                </a:schemeClr>
              </a:solidFill>
              <a:latin typeface="Century Gothic" panose="020B0502020202020204" pitchFamily="34" charset="0"/>
            </a:endParaRPr>
          </a:p>
        </p:txBody>
      </p:sp>
      <p:sp>
        <p:nvSpPr>
          <p:cNvPr id="4" name="Text Placeholder 3">
            <a:extLst>
              <a:ext uri="{FF2B5EF4-FFF2-40B4-BE49-F238E27FC236}">
                <a16:creationId xmlns:a16="http://schemas.microsoft.com/office/drawing/2014/main" id="{E10E0391-CF2C-4197-70E2-C8A5B90E9BD1}"/>
              </a:ext>
            </a:extLst>
          </p:cNvPr>
          <p:cNvSpPr>
            <a:spLocks noGrp="1"/>
          </p:cNvSpPr>
          <p:nvPr>
            <p:ph type="body" sz="quarter" idx="15"/>
          </p:nvPr>
        </p:nvSpPr>
        <p:spPr>
          <a:xfrm>
            <a:off x="872066" y="2470562"/>
            <a:ext cx="10910359" cy="4320203"/>
          </a:xfrm>
        </p:spPr>
        <p:txBody>
          <a:bodyPr>
            <a:normAutofit fontScale="47500" lnSpcReduction="20000"/>
          </a:bodyPr>
          <a:lstStyle/>
          <a:p>
            <a:pPr marL="0" indent="0">
              <a:lnSpc>
                <a:spcPct val="100000"/>
              </a:lnSpc>
              <a:spcBef>
                <a:spcPts val="0"/>
              </a:spcBef>
              <a:buNone/>
            </a:pPr>
            <a:r>
              <a:rPr lang="en-US" sz="2900" b="1" u="sng" dirty="0">
                <a:solidFill>
                  <a:schemeClr val="tx1"/>
                </a:solidFill>
                <a:latin typeface="Century Gothic" panose="020B0502020202020204" pitchFamily="34" charset="0"/>
              </a:rPr>
              <a:t>Baseline</a:t>
            </a:r>
            <a:endParaRPr lang="en-US" sz="2900" dirty="0">
              <a:solidFill>
                <a:schemeClr val="tx1"/>
              </a:solidFill>
              <a:latin typeface="Century Gothic" panose="020B0502020202020204" pitchFamily="34" charset="0"/>
            </a:endParaRPr>
          </a:p>
          <a:p>
            <a:pPr lvl="0"/>
            <a:r>
              <a:rPr lang="en-US" sz="2900" b="1" dirty="0">
                <a:solidFill>
                  <a:schemeClr val="tx1"/>
                </a:solidFill>
                <a:latin typeface="Century Gothic" panose="020B0502020202020204" pitchFamily="34" charset="0"/>
              </a:rPr>
              <a:t>FY25 Total Dollars Raised (Income): </a:t>
            </a:r>
            <a:r>
              <a:rPr lang="en-US" sz="2900" dirty="0">
                <a:solidFill>
                  <a:schemeClr val="tx1"/>
                </a:solidFill>
                <a:latin typeface="Century Gothic" panose="020B0502020202020204" pitchFamily="34" charset="0"/>
              </a:rPr>
              <a:t>$3,286,913 of income classified as Foundation Revenue/Grants, Governmental Grants, Individual Contributions/Family Foundations, and Corporate/Organizational Revenue</a:t>
            </a:r>
          </a:p>
          <a:p>
            <a:pPr lvl="0">
              <a:lnSpc>
                <a:spcPct val="110000"/>
              </a:lnSpc>
            </a:pPr>
            <a:r>
              <a:rPr lang="en-US" sz="2900" b="1" dirty="0">
                <a:solidFill>
                  <a:schemeClr val="tx1"/>
                </a:solidFill>
                <a:latin typeface="Century Gothic" panose="020B0502020202020204" pitchFamily="34" charset="0"/>
              </a:rPr>
              <a:t>CY21-CY25 Average Number of Donors: </a:t>
            </a:r>
            <a:r>
              <a:rPr lang="en-US" sz="2900" dirty="0">
                <a:solidFill>
                  <a:schemeClr val="tx1"/>
                </a:solidFill>
                <a:latin typeface="Century Gothic" panose="020B0502020202020204" pitchFamily="34" charset="0"/>
              </a:rPr>
              <a:t>Gifts up to $499: 289 donors; gifts between $500 and $999: 50 donors; and gifts between $1,000 and $249,999: 191 donors</a:t>
            </a:r>
          </a:p>
          <a:p>
            <a:pPr lvl="0">
              <a:lnSpc>
                <a:spcPct val="110000"/>
              </a:lnSpc>
            </a:pPr>
            <a:r>
              <a:rPr lang="en-US" sz="2900" b="1" dirty="0">
                <a:solidFill>
                  <a:schemeClr val="tx1"/>
                </a:solidFill>
                <a:latin typeface="Century Gothic" panose="020B0502020202020204" pitchFamily="34" charset="0"/>
              </a:rPr>
              <a:t>CY21-CY25 Average Gift Size: </a:t>
            </a:r>
            <a:r>
              <a:rPr lang="en-US" sz="2900" dirty="0">
                <a:solidFill>
                  <a:schemeClr val="tx1"/>
                </a:solidFill>
                <a:latin typeface="Century Gothic" panose="020B0502020202020204" pitchFamily="34" charset="0"/>
              </a:rPr>
              <a:t>Gifts up to $499: $142; gifts between $500 and $999: $579; and gifts between $1,000 and $249,999: $10,216 </a:t>
            </a:r>
          </a:p>
          <a:p>
            <a:pPr>
              <a:lnSpc>
                <a:spcPct val="100000"/>
              </a:lnSpc>
              <a:spcBef>
                <a:spcPts val="0"/>
              </a:spcBef>
            </a:pPr>
            <a:endParaRPr lang="en-US" sz="2900" b="1" dirty="0">
              <a:solidFill>
                <a:schemeClr val="tx1"/>
              </a:solidFill>
              <a:latin typeface="Century Gothic" panose="020B0502020202020204" pitchFamily="34" charset="0"/>
            </a:endParaRPr>
          </a:p>
          <a:p>
            <a:pPr marL="0" lvl="0" indent="0">
              <a:lnSpc>
                <a:spcPct val="100000"/>
              </a:lnSpc>
              <a:spcBef>
                <a:spcPts val="0"/>
              </a:spcBef>
              <a:buNone/>
            </a:pPr>
            <a:endParaRPr lang="en-US" sz="2900" b="1" u="sng" dirty="0">
              <a:solidFill>
                <a:schemeClr val="tx1"/>
              </a:solidFill>
              <a:latin typeface="Century Gothic" panose="020B0502020202020204" pitchFamily="34" charset="0"/>
            </a:endParaRPr>
          </a:p>
          <a:p>
            <a:pPr marL="0" lvl="0" indent="0">
              <a:lnSpc>
                <a:spcPct val="100000"/>
              </a:lnSpc>
              <a:spcBef>
                <a:spcPts val="0"/>
              </a:spcBef>
              <a:buNone/>
            </a:pPr>
            <a:r>
              <a:rPr lang="en-US" sz="2900" b="1" u="sng" dirty="0">
                <a:solidFill>
                  <a:schemeClr val="tx1"/>
                </a:solidFill>
                <a:latin typeface="Century Gothic" panose="020B0502020202020204" pitchFamily="34" charset="0"/>
              </a:rPr>
              <a:t>KPIs</a:t>
            </a:r>
            <a:endParaRPr lang="en-US" sz="2900" dirty="0">
              <a:solidFill>
                <a:schemeClr val="tx1"/>
              </a:solidFill>
              <a:latin typeface="Century Gothic" panose="020B0502020202020204" pitchFamily="34" charset="0"/>
            </a:endParaRPr>
          </a:p>
          <a:p>
            <a:pPr lvl="0">
              <a:lnSpc>
                <a:spcPct val="110000"/>
              </a:lnSpc>
            </a:pPr>
            <a:r>
              <a:rPr lang="en-US" sz="2900" b="1" dirty="0">
                <a:solidFill>
                  <a:schemeClr val="tx1"/>
                </a:solidFill>
                <a:latin typeface="Century Gothic" panose="020B0502020202020204" pitchFamily="34" charset="0"/>
              </a:rPr>
              <a:t>FY26 Total Dollars Raised</a:t>
            </a:r>
            <a:r>
              <a:rPr lang="en-US" sz="2900" dirty="0">
                <a:solidFill>
                  <a:schemeClr val="tx1"/>
                </a:solidFill>
                <a:latin typeface="Century Gothic" panose="020B0502020202020204" pitchFamily="34" charset="0"/>
              </a:rPr>
              <a:t>: Raise at least $3,445,000</a:t>
            </a:r>
            <a:r>
              <a:rPr lang="en-US" sz="2900" i="1" dirty="0">
                <a:solidFill>
                  <a:schemeClr val="tx1"/>
                </a:solidFill>
                <a:latin typeface="Century Gothic" panose="020B0502020202020204" pitchFamily="34" charset="0"/>
              </a:rPr>
              <a:t> </a:t>
            </a:r>
            <a:r>
              <a:rPr lang="en-US" sz="2900" dirty="0">
                <a:solidFill>
                  <a:schemeClr val="tx1"/>
                </a:solidFill>
                <a:latin typeface="Century Gothic" panose="020B0502020202020204" pitchFamily="34" charset="0"/>
              </a:rPr>
              <a:t>of income classified as Foundation Revenue/Grants, Governmental Grants, Individual Contributions/Family Foundations, and Corporate/Organizational Revenue, as assumed in the FY26 budget.</a:t>
            </a:r>
          </a:p>
          <a:p>
            <a:pPr lvl="0">
              <a:lnSpc>
                <a:spcPct val="110000"/>
              </a:lnSpc>
            </a:pPr>
            <a:r>
              <a:rPr lang="en-US" sz="2900" b="1" dirty="0">
                <a:solidFill>
                  <a:schemeClr val="tx1"/>
                </a:solidFill>
                <a:latin typeface="Century Gothic" panose="020B0502020202020204" pitchFamily="34" charset="0"/>
              </a:rPr>
              <a:t>CY26 Number of donors: </a:t>
            </a:r>
            <a:r>
              <a:rPr lang="en-US" sz="2900" dirty="0">
                <a:solidFill>
                  <a:schemeClr val="tx1"/>
                </a:solidFill>
                <a:latin typeface="Century Gothic" panose="020B0502020202020204" pitchFamily="34" charset="0"/>
              </a:rPr>
              <a:t>Increase the number of donors by 4% per level above CY21-CY25 averages to 300 donors (up to $499); 52 donors ($500-$999); and 199 donors ($1,000-$249,000)</a:t>
            </a:r>
          </a:p>
          <a:p>
            <a:pPr lvl="0">
              <a:lnSpc>
                <a:spcPct val="110000"/>
              </a:lnSpc>
            </a:pPr>
            <a:r>
              <a:rPr lang="en-US" sz="2900" b="1" dirty="0">
                <a:solidFill>
                  <a:schemeClr val="tx1"/>
                </a:solidFill>
                <a:latin typeface="Century Gothic" panose="020B0502020202020204" pitchFamily="34" charset="0"/>
              </a:rPr>
              <a:t>CY26 Average Gift Size: </a:t>
            </a:r>
            <a:r>
              <a:rPr lang="en-US" sz="2900" dirty="0">
                <a:solidFill>
                  <a:schemeClr val="tx1"/>
                </a:solidFill>
                <a:latin typeface="Century Gothic" panose="020B0502020202020204" pitchFamily="34" charset="0"/>
              </a:rPr>
              <a:t>Increase the average gift size per level by 4% above CY21-CY25 averages to $148 (up to $499); $602 ($500-$999): and $10,625 ($1,000-$249,000)</a:t>
            </a: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328846281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5697D-05E8-B341-5103-17A88DB72E77}"/>
            </a:ext>
          </a:extLst>
        </p:cNvPr>
        <p:cNvGrpSpPr/>
        <p:nvPr/>
      </p:nvGrpSpPr>
      <p:grpSpPr>
        <a:xfrm>
          <a:off x="0" y="0"/>
          <a:ext cx="0" cy="0"/>
          <a:chOff x="0" y="0"/>
          <a:chExt cx="0" cy="0"/>
        </a:xfrm>
      </p:grpSpPr>
      <p:pic>
        <p:nvPicPr>
          <p:cNvPr id="7" name="Picture 6" descr="A green leaves and a star&#10;&#10;AI-generated content may be incorrect.">
            <a:extLst>
              <a:ext uri="{FF2B5EF4-FFF2-40B4-BE49-F238E27FC236}">
                <a16:creationId xmlns:a16="http://schemas.microsoft.com/office/drawing/2014/main" id="{1E7037FC-AF00-62D5-8987-840C8E87DB38}"/>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156754" y="0"/>
            <a:ext cx="6872056" cy="6811900"/>
          </a:xfrm>
          <a:prstGeom prst="rect">
            <a:avLst/>
          </a:prstGeom>
        </p:spPr>
      </p:pic>
      <p:sp>
        <p:nvSpPr>
          <p:cNvPr id="8" name="TextBox 7">
            <a:extLst>
              <a:ext uri="{FF2B5EF4-FFF2-40B4-BE49-F238E27FC236}">
                <a16:creationId xmlns:a16="http://schemas.microsoft.com/office/drawing/2014/main" id="{754E5666-717A-1998-50EC-2C97FA628540}"/>
              </a:ext>
            </a:extLst>
          </p:cNvPr>
          <p:cNvSpPr txBox="1"/>
          <p:nvPr/>
        </p:nvSpPr>
        <p:spPr>
          <a:xfrm>
            <a:off x="1301070" y="2661302"/>
            <a:ext cx="10169751" cy="1754326"/>
          </a:xfrm>
          <a:prstGeom prst="rect">
            <a:avLst/>
          </a:prstGeom>
          <a:noFill/>
        </p:spPr>
        <p:txBody>
          <a:bodyPr wrap="square" rtlCol="0">
            <a:spAutoFit/>
          </a:bodyPr>
          <a:lstStyle/>
          <a:p>
            <a:r>
              <a:rPr lang="en-US" sz="5400" b="1" dirty="0">
                <a:solidFill>
                  <a:srgbClr val="006838"/>
                </a:solidFill>
                <a:latin typeface="Century Gothic" panose="020B0502020202020204" pitchFamily="34" charset="0"/>
              </a:rPr>
              <a:t>Financial Implication of the Strategic Roadmap</a:t>
            </a:r>
          </a:p>
        </p:txBody>
      </p:sp>
    </p:spTree>
    <p:extLst>
      <p:ext uri="{BB962C8B-B14F-4D97-AF65-F5344CB8AC3E}">
        <p14:creationId xmlns:p14="http://schemas.microsoft.com/office/powerpoint/2010/main" val="296261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EEB57-8D3D-59E7-D8B7-5BBFB5BC10CA}"/>
            </a:ext>
          </a:extLst>
        </p:cNvPr>
        <p:cNvGrpSpPr/>
        <p:nvPr/>
      </p:nvGrpSpPr>
      <p:grpSpPr>
        <a:xfrm>
          <a:off x="0" y="0"/>
          <a:ext cx="0" cy="0"/>
          <a:chOff x="0" y="0"/>
          <a:chExt cx="0" cy="0"/>
        </a:xfrm>
      </p:grpSpPr>
      <p:pic>
        <p:nvPicPr>
          <p:cNvPr id="7" name="Picture 6" descr="A green leaves and a star&#10;&#10;AI-generated content may be incorrect.">
            <a:extLst>
              <a:ext uri="{FF2B5EF4-FFF2-40B4-BE49-F238E27FC236}">
                <a16:creationId xmlns:a16="http://schemas.microsoft.com/office/drawing/2014/main" id="{FAC4B663-7DA7-7337-AB91-C718FDF686B7}"/>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156754" y="0"/>
            <a:ext cx="6872056" cy="6811900"/>
          </a:xfrm>
          <a:prstGeom prst="rect">
            <a:avLst/>
          </a:prstGeom>
        </p:spPr>
      </p:pic>
      <p:sp>
        <p:nvSpPr>
          <p:cNvPr id="8" name="TextBox 7">
            <a:extLst>
              <a:ext uri="{FF2B5EF4-FFF2-40B4-BE49-F238E27FC236}">
                <a16:creationId xmlns:a16="http://schemas.microsoft.com/office/drawing/2014/main" id="{6CE789D7-5C19-DB5C-3A91-F829DA10D3CD}"/>
              </a:ext>
            </a:extLst>
          </p:cNvPr>
          <p:cNvSpPr txBox="1"/>
          <p:nvPr/>
        </p:nvSpPr>
        <p:spPr>
          <a:xfrm>
            <a:off x="1301070" y="2661302"/>
            <a:ext cx="10169751" cy="1754326"/>
          </a:xfrm>
          <a:prstGeom prst="rect">
            <a:avLst/>
          </a:prstGeom>
          <a:noFill/>
        </p:spPr>
        <p:txBody>
          <a:bodyPr wrap="square" rtlCol="0">
            <a:spAutoFit/>
          </a:bodyPr>
          <a:lstStyle/>
          <a:p>
            <a:r>
              <a:rPr lang="en-US" sz="5400" b="1" dirty="0">
                <a:solidFill>
                  <a:srgbClr val="006838"/>
                </a:solidFill>
                <a:latin typeface="Century Gothic" panose="020B0502020202020204" pitchFamily="34" charset="0"/>
              </a:rPr>
              <a:t>Strategic Roadmap Resolution</a:t>
            </a:r>
          </a:p>
        </p:txBody>
      </p:sp>
    </p:spTree>
    <p:extLst>
      <p:ext uri="{BB962C8B-B14F-4D97-AF65-F5344CB8AC3E}">
        <p14:creationId xmlns:p14="http://schemas.microsoft.com/office/powerpoint/2010/main" val="25335790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78D73-5BBA-7893-222B-47C3ECB6E34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6A27AC3-7AC3-D00F-2C41-B1E9E3406B52}"/>
              </a:ext>
            </a:extLst>
          </p:cNvPr>
          <p:cNvSpPr>
            <a:spLocks noGrp="1"/>
          </p:cNvSpPr>
          <p:nvPr>
            <p:ph type="body" sz="quarter" idx="13"/>
          </p:nvPr>
        </p:nvSpPr>
        <p:spPr/>
        <p:txBody>
          <a:bodyPr/>
          <a:lstStyle/>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Whereas Clauses – Context and Rationale</a:t>
            </a:r>
          </a:p>
        </p:txBody>
      </p:sp>
      <p:sp>
        <p:nvSpPr>
          <p:cNvPr id="4" name="Text Placeholder 3">
            <a:extLst>
              <a:ext uri="{FF2B5EF4-FFF2-40B4-BE49-F238E27FC236}">
                <a16:creationId xmlns:a16="http://schemas.microsoft.com/office/drawing/2014/main" id="{FC0BA64F-B875-2D97-4F45-00521BB2D1AB}"/>
              </a:ext>
            </a:extLst>
          </p:cNvPr>
          <p:cNvSpPr>
            <a:spLocks noGrp="1"/>
          </p:cNvSpPr>
          <p:nvPr>
            <p:ph type="body" sz="quarter" idx="15"/>
          </p:nvPr>
        </p:nvSpPr>
        <p:spPr>
          <a:xfrm>
            <a:off x="1195975" y="1559114"/>
            <a:ext cx="10131551" cy="5157737"/>
          </a:xfrm>
        </p:spPr>
        <p:txBody>
          <a:bodyPr>
            <a:normAutofit/>
          </a:bodyPr>
          <a:lstStyle/>
          <a:p>
            <a:r>
              <a:rPr lang="en-US" sz="2400" dirty="0">
                <a:solidFill>
                  <a:schemeClr val="tx1"/>
                </a:solidFill>
                <a:latin typeface="Century Gothic" panose="020B0502020202020204" pitchFamily="34" charset="0"/>
              </a:rPr>
              <a:t>Reaffirms mission to invest in students and educators</a:t>
            </a:r>
          </a:p>
          <a:p>
            <a:r>
              <a:rPr lang="en-US" sz="2400" dirty="0">
                <a:solidFill>
                  <a:schemeClr val="tx1"/>
                </a:solidFill>
                <a:latin typeface="Century Gothic" panose="020B0502020202020204" pitchFamily="34" charset="0"/>
              </a:rPr>
              <a:t>References Board-approved Strategic Roadmap process</a:t>
            </a:r>
          </a:p>
          <a:p>
            <a:r>
              <a:rPr lang="en-US" sz="2400" dirty="0">
                <a:solidFill>
                  <a:schemeClr val="tx1"/>
                </a:solidFill>
                <a:latin typeface="Century Gothic" panose="020B0502020202020204" pitchFamily="34" charset="0"/>
              </a:rPr>
              <a:t>Establishes the need for a current, Board-adopted framework to align priorities and resources</a:t>
            </a:r>
          </a:p>
          <a:p>
            <a:r>
              <a:rPr lang="en-US" sz="2400" dirty="0">
                <a:solidFill>
                  <a:schemeClr val="tx1"/>
                </a:solidFill>
                <a:latin typeface="Century Gothic" panose="020B0502020202020204" pitchFamily="34" charset="0"/>
              </a:rPr>
              <a:t>Clarifies that the Roadmap is focused, actionable, and not a full strategic plan</a:t>
            </a:r>
          </a:p>
          <a:p>
            <a:r>
              <a:rPr lang="en-US" sz="2400" dirty="0">
                <a:solidFill>
                  <a:schemeClr val="tx1"/>
                </a:solidFill>
                <a:latin typeface="Century Gothic" panose="020B0502020202020204" pitchFamily="34" charset="0"/>
              </a:rPr>
              <a:t>Emphasizes the use of a small set of KPIs to support alignment and Board oversight</a:t>
            </a:r>
          </a:p>
          <a:p>
            <a:endParaRPr lang="en-US" sz="2000" dirty="0">
              <a:latin typeface="Century Gothic" panose="020B0502020202020204" pitchFamily="34" charset="0"/>
            </a:endParaRPr>
          </a:p>
        </p:txBody>
      </p:sp>
    </p:spTree>
    <p:extLst>
      <p:ext uri="{BB962C8B-B14F-4D97-AF65-F5344CB8AC3E}">
        <p14:creationId xmlns:p14="http://schemas.microsoft.com/office/powerpoint/2010/main" val="379639446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FD400-0FE7-3577-21A6-D07FEC3B23D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95FB48A-FDAF-B681-AB53-433B84B17115}"/>
              </a:ext>
            </a:extLst>
          </p:cNvPr>
          <p:cNvSpPr>
            <a:spLocks noGrp="1"/>
          </p:cNvSpPr>
          <p:nvPr>
            <p:ph type="body" sz="quarter" idx="13"/>
          </p:nvPr>
        </p:nvSpPr>
        <p:spPr/>
        <p:txBody>
          <a:bodyPr/>
          <a:lstStyle/>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Whereas Clauses – Expansion</a:t>
            </a:r>
          </a:p>
        </p:txBody>
      </p:sp>
      <p:sp>
        <p:nvSpPr>
          <p:cNvPr id="4" name="Text Placeholder 3">
            <a:extLst>
              <a:ext uri="{FF2B5EF4-FFF2-40B4-BE49-F238E27FC236}">
                <a16:creationId xmlns:a16="http://schemas.microsoft.com/office/drawing/2014/main" id="{8EFAD955-8BF7-41B4-5057-FDE83CD9D1DF}"/>
              </a:ext>
            </a:extLst>
          </p:cNvPr>
          <p:cNvSpPr>
            <a:spLocks noGrp="1"/>
          </p:cNvSpPr>
          <p:nvPr>
            <p:ph type="body" sz="quarter" idx="15"/>
          </p:nvPr>
        </p:nvSpPr>
        <p:spPr>
          <a:xfrm>
            <a:off x="1195975" y="1559114"/>
            <a:ext cx="10131551" cy="5157737"/>
          </a:xfrm>
        </p:spPr>
        <p:txBody>
          <a:bodyPr>
            <a:normAutofit/>
          </a:bodyPr>
          <a:lstStyle/>
          <a:p>
            <a:r>
              <a:rPr lang="en-US" sz="2400" dirty="0">
                <a:solidFill>
                  <a:schemeClr val="tx1"/>
                </a:solidFill>
                <a:latin typeface="Century Gothic" panose="020B0502020202020204" pitchFamily="34" charset="0"/>
              </a:rPr>
              <a:t>Affirms continued focus on student and educator programs, with stronger volunteer and donor engagement</a:t>
            </a:r>
          </a:p>
          <a:p>
            <a:r>
              <a:rPr lang="en-US" sz="2400" dirty="0">
                <a:solidFill>
                  <a:schemeClr val="tx1"/>
                </a:solidFill>
                <a:latin typeface="Century Gothic" panose="020B0502020202020204" pitchFamily="34" charset="0"/>
              </a:rPr>
              <a:t>Recognizes significant unmet needs among Collier County students and educators</a:t>
            </a:r>
          </a:p>
          <a:p>
            <a:r>
              <a:rPr lang="en-US" sz="2400" dirty="0">
                <a:solidFill>
                  <a:schemeClr val="tx1"/>
                </a:solidFill>
                <a:latin typeface="Century Gothic" panose="020B0502020202020204" pitchFamily="34" charset="0"/>
              </a:rPr>
              <a:t>Highlights expanded collaboration with Collier County Public Schools and community partners</a:t>
            </a:r>
          </a:p>
          <a:p>
            <a:r>
              <a:rPr lang="en-US" sz="2400" dirty="0">
                <a:solidFill>
                  <a:schemeClr val="tx1"/>
                </a:solidFill>
                <a:latin typeface="Century Gothic" panose="020B0502020202020204" pitchFamily="34" charset="0"/>
              </a:rPr>
              <a:t>Grounds expansion in financial analysis, including projected FY26 revenues and expenses as well as reserves</a:t>
            </a:r>
          </a:p>
          <a:p>
            <a:r>
              <a:rPr lang="en-US" sz="2400" dirty="0">
                <a:solidFill>
                  <a:schemeClr val="tx1"/>
                </a:solidFill>
                <a:latin typeface="Century Gothic" panose="020B0502020202020204" pitchFamily="34" charset="0"/>
              </a:rPr>
              <a:t>Cites external analysis, including the Krupa program audit, identifying opportunities for scalable impact</a:t>
            </a:r>
          </a:p>
          <a:p>
            <a:r>
              <a:rPr lang="en-US" sz="2400" dirty="0">
                <a:solidFill>
                  <a:schemeClr val="tx1"/>
                </a:solidFill>
                <a:latin typeface="Century Gothic" panose="020B0502020202020204" pitchFamily="34" charset="0"/>
              </a:rPr>
              <a:t>Reflects the Board’s expressed desire to responsibly expand reach and deepen impact</a:t>
            </a:r>
          </a:p>
          <a:p>
            <a:endParaRPr lang="en-US" sz="2400" dirty="0">
              <a:solidFill>
                <a:schemeClr val="tx1"/>
              </a:solidFill>
              <a:latin typeface="Century Gothic" panose="020B0502020202020204" pitchFamily="34" charset="0"/>
            </a:endParaRPr>
          </a:p>
          <a:p>
            <a:endParaRPr lang="en-US" sz="2000" dirty="0">
              <a:latin typeface="Century Gothic" panose="020B0502020202020204" pitchFamily="34" charset="0"/>
            </a:endParaRPr>
          </a:p>
        </p:txBody>
      </p:sp>
    </p:spTree>
    <p:extLst>
      <p:ext uri="{BB962C8B-B14F-4D97-AF65-F5344CB8AC3E}">
        <p14:creationId xmlns:p14="http://schemas.microsoft.com/office/powerpoint/2010/main" val="257612135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D313C-5D2F-61C5-1A0C-DE102597833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C59D82C-3107-7FA5-0EE9-2D3CA7798852}"/>
              </a:ext>
            </a:extLst>
          </p:cNvPr>
          <p:cNvSpPr>
            <a:spLocks noGrp="1"/>
          </p:cNvSpPr>
          <p:nvPr>
            <p:ph type="body" sz="quarter" idx="13"/>
          </p:nvPr>
        </p:nvSpPr>
        <p:spPr>
          <a:xfrm>
            <a:off x="1056217" y="188154"/>
            <a:ext cx="10450494" cy="731076"/>
          </a:xfrm>
        </p:spPr>
        <p:txBody>
          <a:bodyPr/>
          <a:lstStyle/>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Be It Resolved Section </a:t>
            </a:r>
          </a:p>
        </p:txBody>
      </p:sp>
      <p:sp>
        <p:nvSpPr>
          <p:cNvPr id="4" name="Text Placeholder 3">
            <a:extLst>
              <a:ext uri="{FF2B5EF4-FFF2-40B4-BE49-F238E27FC236}">
                <a16:creationId xmlns:a16="http://schemas.microsoft.com/office/drawing/2014/main" id="{46BA5C79-F11A-8909-04E9-B302F15D824A}"/>
              </a:ext>
            </a:extLst>
          </p:cNvPr>
          <p:cNvSpPr>
            <a:spLocks noGrp="1"/>
          </p:cNvSpPr>
          <p:nvPr>
            <p:ph type="body" sz="quarter" idx="15"/>
          </p:nvPr>
        </p:nvSpPr>
        <p:spPr>
          <a:xfrm>
            <a:off x="1195975" y="1049412"/>
            <a:ext cx="10131551" cy="5504811"/>
          </a:xfrm>
        </p:spPr>
        <p:txBody>
          <a:bodyPr>
            <a:normAutofit fontScale="92500"/>
          </a:bodyPr>
          <a:lstStyle/>
          <a:p>
            <a:r>
              <a:rPr lang="en-US" sz="2400" dirty="0">
                <a:solidFill>
                  <a:schemeClr val="tx1"/>
                </a:solidFill>
                <a:latin typeface="Century Gothic" panose="020B0502020202020204" pitchFamily="34" charset="0"/>
              </a:rPr>
              <a:t>Formally adopts the Roadmap for January 2026 through June 2027</a:t>
            </a:r>
          </a:p>
          <a:p>
            <a:r>
              <a:rPr lang="en-US" sz="2400" dirty="0">
                <a:solidFill>
                  <a:schemeClr val="tx1"/>
                </a:solidFill>
                <a:latin typeface="Century Gothic" panose="020B0502020202020204" pitchFamily="34" charset="0"/>
              </a:rPr>
              <a:t>Confirms the Board’s governance role in setting direction, approving budgets, and monitoring performance</a:t>
            </a:r>
            <a:endParaRPr lang="en-US" sz="2000" dirty="0">
              <a:solidFill>
                <a:schemeClr val="tx1"/>
              </a:solidFill>
              <a:latin typeface="Century Gothic" panose="020B0502020202020204" pitchFamily="34" charset="0"/>
            </a:endParaRPr>
          </a:p>
          <a:p>
            <a:r>
              <a:rPr lang="en-US" sz="2400" dirty="0">
                <a:solidFill>
                  <a:schemeClr val="tx1"/>
                </a:solidFill>
                <a:latin typeface="Century Gothic" panose="020B0502020202020204" pitchFamily="34" charset="0"/>
              </a:rPr>
              <a:t>Delegates operational planning, staffing, and implementation to the President &amp; CEO</a:t>
            </a:r>
          </a:p>
          <a:p>
            <a:r>
              <a:rPr lang="en-US" sz="2400" dirty="0">
                <a:solidFill>
                  <a:schemeClr val="tx1"/>
                </a:solidFill>
                <a:latin typeface="Century Gothic" panose="020B0502020202020204" pitchFamily="34" charset="0"/>
              </a:rPr>
              <a:t>Authorizes flexibility to adjust tactics and timelines within Board-defined guardrails</a:t>
            </a:r>
          </a:p>
          <a:p>
            <a:r>
              <a:rPr lang="en-US" sz="2400" dirty="0">
                <a:solidFill>
                  <a:schemeClr val="tx1"/>
                </a:solidFill>
                <a:latin typeface="Century Gothic" panose="020B0502020202020204" pitchFamily="34" charset="0"/>
              </a:rPr>
              <a:t>Establishes expectations for regular reporting on Roadmap KPIs</a:t>
            </a:r>
          </a:p>
          <a:p>
            <a:r>
              <a:rPr lang="en-US" sz="2400" dirty="0">
                <a:solidFill>
                  <a:schemeClr val="tx1"/>
                </a:solidFill>
                <a:latin typeface="Century Gothic" panose="020B0502020202020204" pitchFamily="34" charset="0"/>
              </a:rPr>
              <a:t>Approves use of up to $450,000 in unrestricted cash reserves and up to $568,453 in unrestricted endowment cash reserves across FY26 to FY28</a:t>
            </a:r>
          </a:p>
          <a:p>
            <a:r>
              <a:rPr lang="en-US" sz="2400" dirty="0">
                <a:solidFill>
                  <a:schemeClr val="tx1"/>
                </a:solidFill>
                <a:latin typeface="Century Gothic" panose="020B0502020202020204" pitchFamily="34" charset="0"/>
              </a:rPr>
              <a:t>Authorizes recruitment for a Chief Program Officer for FY27 with hiring contingent on Board-approved budget</a:t>
            </a:r>
          </a:p>
          <a:p>
            <a:r>
              <a:rPr lang="en-US" sz="2400" dirty="0">
                <a:solidFill>
                  <a:schemeClr val="tx1"/>
                </a:solidFill>
                <a:latin typeface="Century Gothic" panose="020B0502020202020204" pitchFamily="34" charset="0"/>
              </a:rPr>
              <a:t>Signals commitment to program expansion, innovation, and data-informed continuous improvement</a:t>
            </a:r>
          </a:p>
        </p:txBody>
      </p:sp>
    </p:spTree>
    <p:extLst>
      <p:ext uri="{BB962C8B-B14F-4D97-AF65-F5344CB8AC3E}">
        <p14:creationId xmlns:p14="http://schemas.microsoft.com/office/powerpoint/2010/main" val="59798823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een leaves and a star&#10;&#10;AI-generated content may be incorrect.">
            <a:extLst>
              <a:ext uri="{FF2B5EF4-FFF2-40B4-BE49-F238E27FC236}">
                <a16:creationId xmlns:a16="http://schemas.microsoft.com/office/drawing/2014/main" id="{B8BCCCC4-3E36-6CC0-A372-8A755266934E}"/>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156754" y="0"/>
            <a:ext cx="6872056" cy="6811900"/>
          </a:xfrm>
          <a:prstGeom prst="rect">
            <a:avLst/>
          </a:prstGeom>
        </p:spPr>
      </p:pic>
      <p:sp>
        <p:nvSpPr>
          <p:cNvPr id="8" name="TextBox 7">
            <a:extLst>
              <a:ext uri="{FF2B5EF4-FFF2-40B4-BE49-F238E27FC236}">
                <a16:creationId xmlns:a16="http://schemas.microsoft.com/office/drawing/2014/main" id="{88155E23-2A2F-C5D0-3554-8506A41E2521}"/>
              </a:ext>
            </a:extLst>
          </p:cNvPr>
          <p:cNvSpPr txBox="1"/>
          <p:nvPr/>
        </p:nvSpPr>
        <p:spPr>
          <a:xfrm>
            <a:off x="2001658" y="1290681"/>
            <a:ext cx="8188681" cy="1200329"/>
          </a:xfrm>
          <a:prstGeom prst="rect">
            <a:avLst/>
          </a:prstGeom>
          <a:noFill/>
        </p:spPr>
        <p:txBody>
          <a:bodyPr wrap="square" rtlCol="0">
            <a:spAutoFit/>
          </a:bodyPr>
          <a:lstStyle/>
          <a:p>
            <a:r>
              <a:rPr lang="en-US" sz="7200" b="1" dirty="0">
                <a:solidFill>
                  <a:srgbClr val="006838"/>
                </a:solidFill>
                <a:latin typeface="Century Gothic" panose="020B0502020202020204" pitchFamily="34" charset="0"/>
              </a:rPr>
              <a:t>Mission Statement</a:t>
            </a:r>
          </a:p>
        </p:txBody>
      </p:sp>
      <p:sp>
        <p:nvSpPr>
          <p:cNvPr id="9" name="TextBox 8">
            <a:extLst>
              <a:ext uri="{FF2B5EF4-FFF2-40B4-BE49-F238E27FC236}">
                <a16:creationId xmlns:a16="http://schemas.microsoft.com/office/drawing/2014/main" id="{4111C5CB-1407-B775-D5F2-26DB061C5FE6}"/>
              </a:ext>
            </a:extLst>
          </p:cNvPr>
          <p:cNvSpPr txBox="1"/>
          <p:nvPr/>
        </p:nvSpPr>
        <p:spPr>
          <a:xfrm>
            <a:off x="1329577" y="2491010"/>
            <a:ext cx="9532842" cy="3046988"/>
          </a:xfrm>
          <a:prstGeom prst="rect">
            <a:avLst/>
          </a:prstGeom>
          <a:noFill/>
        </p:spPr>
        <p:txBody>
          <a:bodyPr wrap="square" rtlCol="0">
            <a:spAutoFit/>
          </a:bodyPr>
          <a:lstStyle/>
          <a:p>
            <a:pPr algn="ctr"/>
            <a:r>
              <a:rPr lang="en-US" sz="4800" b="1" dirty="0">
                <a:latin typeface="Century Gothic" panose="020B0502020202020204" pitchFamily="34" charset="0"/>
              </a:rPr>
              <a:t>Serving as a catalyst for educational success by investing in Collier’s students and educators.</a:t>
            </a:r>
          </a:p>
        </p:txBody>
      </p:sp>
    </p:spTree>
    <p:extLst>
      <p:ext uri="{BB962C8B-B14F-4D97-AF65-F5344CB8AC3E}">
        <p14:creationId xmlns:p14="http://schemas.microsoft.com/office/powerpoint/2010/main" val="16068223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1A8F4-A0EC-75EE-1F04-56FF70430DFC}"/>
            </a:ext>
          </a:extLst>
        </p:cNvPr>
        <p:cNvGrpSpPr/>
        <p:nvPr/>
      </p:nvGrpSpPr>
      <p:grpSpPr>
        <a:xfrm>
          <a:off x="0" y="0"/>
          <a:ext cx="0" cy="0"/>
          <a:chOff x="0" y="0"/>
          <a:chExt cx="0" cy="0"/>
        </a:xfrm>
      </p:grpSpPr>
      <p:pic>
        <p:nvPicPr>
          <p:cNvPr id="7" name="Picture 6" descr="A green leaves and a star&#10;&#10;AI-generated content may be incorrect.">
            <a:extLst>
              <a:ext uri="{FF2B5EF4-FFF2-40B4-BE49-F238E27FC236}">
                <a16:creationId xmlns:a16="http://schemas.microsoft.com/office/drawing/2014/main" id="{C82791F2-2C54-7374-05F2-B631309E33C3}"/>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156754" y="0"/>
            <a:ext cx="6872056" cy="6811900"/>
          </a:xfrm>
          <a:prstGeom prst="rect">
            <a:avLst/>
          </a:prstGeom>
        </p:spPr>
      </p:pic>
      <p:sp>
        <p:nvSpPr>
          <p:cNvPr id="8" name="TextBox 7">
            <a:extLst>
              <a:ext uri="{FF2B5EF4-FFF2-40B4-BE49-F238E27FC236}">
                <a16:creationId xmlns:a16="http://schemas.microsoft.com/office/drawing/2014/main" id="{BDF3061A-6F95-FAD7-5C4E-6C7D2EBBF428}"/>
              </a:ext>
            </a:extLst>
          </p:cNvPr>
          <p:cNvSpPr txBox="1"/>
          <p:nvPr/>
        </p:nvSpPr>
        <p:spPr>
          <a:xfrm>
            <a:off x="1301070" y="2661302"/>
            <a:ext cx="10169751" cy="923330"/>
          </a:xfrm>
          <a:prstGeom prst="rect">
            <a:avLst/>
          </a:prstGeom>
          <a:noFill/>
        </p:spPr>
        <p:txBody>
          <a:bodyPr wrap="square" rtlCol="0">
            <a:spAutoFit/>
          </a:bodyPr>
          <a:lstStyle/>
          <a:p>
            <a:r>
              <a:rPr lang="en-US" sz="5400" b="1" dirty="0">
                <a:solidFill>
                  <a:srgbClr val="006838"/>
                </a:solidFill>
                <a:latin typeface="Century Gothic" panose="020B0502020202020204" pitchFamily="34" charset="0"/>
              </a:rPr>
              <a:t>Supplemental Slides</a:t>
            </a:r>
          </a:p>
        </p:txBody>
      </p:sp>
    </p:spTree>
    <p:extLst>
      <p:ext uri="{BB962C8B-B14F-4D97-AF65-F5344CB8AC3E}">
        <p14:creationId xmlns:p14="http://schemas.microsoft.com/office/powerpoint/2010/main" val="31789264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25FBC-3D93-D546-CB90-71DA29D23FC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B45D224-B26C-60C6-D8EC-2E6AAF35CDE0}"/>
              </a:ext>
            </a:extLst>
          </p:cNvPr>
          <p:cNvSpPr>
            <a:spLocks noGrp="1"/>
          </p:cNvSpPr>
          <p:nvPr>
            <p:ph type="body" sz="quarter" idx="13"/>
          </p:nvPr>
        </p:nvSpPr>
        <p:spPr/>
        <p:txBody>
          <a:bodyPr/>
          <a:lstStyle/>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Strategic Roadmap versus </a:t>
            </a:r>
          </a:p>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Multi-Year Strategic Planning</a:t>
            </a:r>
          </a:p>
        </p:txBody>
      </p:sp>
      <p:sp>
        <p:nvSpPr>
          <p:cNvPr id="4" name="Text Placeholder 3">
            <a:extLst>
              <a:ext uri="{FF2B5EF4-FFF2-40B4-BE49-F238E27FC236}">
                <a16:creationId xmlns:a16="http://schemas.microsoft.com/office/drawing/2014/main" id="{B8B2F27E-7B13-CEB7-7919-387AA2B8898A}"/>
              </a:ext>
            </a:extLst>
          </p:cNvPr>
          <p:cNvSpPr>
            <a:spLocks noGrp="1"/>
          </p:cNvSpPr>
          <p:nvPr>
            <p:ph type="body" sz="quarter" idx="15"/>
          </p:nvPr>
        </p:nvSpPr>
        <p:spPr>
          <a:xfrm>
            <a:off x="1195975" y="1559114"/>
            <a:ext cx="10131551" cy="5157737"/>
          </a:xfrm>
        </p:spPr>
        <p:txBody>
          <a:bodyPr>
            <a:normAutofit lnSpcReduction="10000"/>
          </a:bodyPr>
          <a:lstStyle/>
          <a:p>
            <a:r>
              <a:rPr lang="en-US" sz="2400" dirty="0">
                <a:solidFill>
                  <a:schemeClr val="tx1"/>
                </a:solidFill>
                <a:latin typeface="Century Gothic" panose="020B0502020202020204" pitchFamily="34" charset="0"/>
              </a:rPr>
              <a:t>The process for creating a multi-year strategic planning would be a collaborative effort in which the Board sets strategic direction and approves the final plan, while staff manages the planning process within Board-defined parameters and develops draft documents for Board consideration. </a:t>
            </a:r>
          </a:p>
          <a:p>
            <a:endParaRPr lang="en-US" sz="2400" dirty="0">
              <a:solidFill>
                <a:schemeClr val="tx1"/>
              </a:solidFill>
              <a:latin typeface="Century Gothic" panose="020B0502020202020204" pitchFamily="34" charset="0"/>
            </a:endParaRPr>
          </a:p>
          <a:p>
            <a:r>
              <a:rPr lang="en-US" sz="2400" dirty="0">
                <a:solidFill>
                  <a:schemeClr val="tx1"/>
                </a:solidFill>
                <a:latin typeface="Century Gothic" panose="020B0502020202020204" pitchFamily="34" charset="0"/>
              </a:rPr>
              <a:t>The process of developing the multi-year strategic plan will involve numerous conversations among members of the Board of Directors. These conversations would occur at meetings of the Strategic Planning Committee, the full Board of Directors, and perhaps at a Board of Directors strategic planning retreat. </a:t>
            </a:r>
          </a:p>
          <a:p>
            <a:endParaRPr lang="en-US" sz="2400" dirty="0">
              <a:solidFill>
                <a:schemeClr val="tx1"/>
              </a:solidFill>
              <a:latin typeface="Century Gothic" panose="020B0502020202020204" pitchFamily="34" charset="0"/>
            </a:endParaRPr>
          </a:p>
          <a:p>
            <a:r>
              <a:rPr lang="en-US" sz="2400" dirty="0">
                <a:solidFill>
                  <a:schemeClr val="tx1"/>
                </a:solidFill>
                <a:latin typeface="Century Gothic" panose="020B0502020202020204" pitchFamily="34" charset="0"/>
              </a:rPr>
              <a:t>Collier County Public Schools and other stakeholders would be engaged as well</a:t>
            </a:r>
          </a:p>
          <a:p>
            <a:endParaRPr lang="en-US" sz="2000" dirty="0">
              <a:latin typeface="Century Gothic" panose="020B0502020202020204" pitchFamily="34" charset="0"/>
            </a:endParaRPr>
          </a:p>
          <a:p>
            <a:endParaRPr lang="en-US" sz="2000" dirty="0">
              <a:latin typeface="Century Gothic" panose="020B0502020202020204" pitchFamily="34" charset="0"/>
            </a:endParaRPr>
          </a:p>
        </p:txBody>
      </p:sp>
    </p:spTree>
    <p:extLst>
      <p:ext uri="{BB962C8B-B14F-4D97-AF65-F5344CB8AC3E}">
        <p14:creationId xmlns:p14="http://schemas.microsoft.com/office/powerpoint/2010/main" val="158826891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47D23-B804-044B-700F-D77A37DAB09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5E3E731-F8CD-3B67-6B27-195F01441E69}"/>
              </a:ext>
            </a:extLst>
          </p:cNvPr>
          <p:cNvSpPr>
            <a:spLocks noGrp="1"/>
          </p:cNvSpPr>
          <p:nvPr>
            <p:ph type="body" sz="quarter" idx="13"/>
          </p:nvPr>
        </p:nvSpPr>
        <p:spPr/>
        <p:txBody>
          <a:bodyPr/>
          <a:lstStyle/>
          <a:p>
            <a:pPr marL="0" indent="0">
              <a:buNone/>
            </a:pPr>
            <a:r>
              <a:rPr lang="en-US" dirty="0">
                <a:solidFill>
                  <a:schemeClr val="accent6">
                    <a:lumMod val="75000"/>
                  </a:schemeClr>
                </a:solidFill>
                <a:latin typeface="Century Gothic" panose="020B0502020202020204" pitchFamily="34" charset="0"/>
              </a:rPr>
              <a:t>Strategic Roadmap</a:t>
            </a:r>
          </a:p>
          <a:p>
            <a:pPr marL="0" indent="0">
              <a:buNone/>
            </a:pPr>
            <a:r>
              <a:rPr lang="en-US" dirty="0">
                <a:solidFill>
                  <a:schemeClr val="accent6">
                    <a:lumMod val="75000"/>
                  </a:schemeClr>
                </a:solidFill>
                <a:latin typeface="Century Gothic" panose="020B0502020202020204" pitchFamily="34" charset="0"/>
              </a:rPr>
              <a:t>Multi-Year Strategic Plan</a:t>
            </a:r>
          </a:p>
        </p:txBody>
      </p:sp>
      <p:sp>
        <p:nvSpPr>
          <p:cNvPr id="4" name="Text Placeholder 3">
            <a:extLst>
              <a:ext uri="{FF2B5EF4-FFF2-40B4-BE49-F238E27FC236}">
                <a16:creationId xmlns:a16="http://schemas.microsoft.com/office/drawing/2014/main" id="{FBE03187-6BA2-8827-4BED-CA2E05672103}"/>
              </a:ext>
            </a:extLst>
          </p:cNvPr>
          <p:cNvSpPr>
            <a:spLocks noGrp="1"/>
          </p:cNvSpPr>
          <p:nvPr>
            <p:ph type="body" sz="quarter" idx="15"/>
          </p:nvPr>
        </p:nvSpPr>
        <p:spPr>
          <a:xfrm>
            <a:off x="7444553" y="2056478"/>
            <a:ext cx="1729927" cy="1200329"/>
          </a:xfrm>
        </p:spPr>
        <p:txBody>
          <a:bodyPr>
            <a:normAutofit/>
          </a:bodyPr>
          <a:lstStyle/>
          <a:p>
            <a:pPr marL="0" indent="0">
              <a:buNone/>
            </a:pPr>
            <a:endParaRPr lang="en-US" sz="2000" dirty="0">
              <a:latin typeface="Century Gothic" panose="020B0502020202020204" pitchFamily="34" charset="0"/>
            </a:endParaRPr>
          </a:p>
          <a:p>
            <a:endParaRPr lang="en-US" sz="2000" dirty="0">
              <a:latin typeface="Century Gothic" panose="020B0502020202020204" pitchFamily="34" charset="0"/>
            </a:endParaRPr>
          </a:p>
        </p:txBody>
      </p:sp>
      <p:sp>
        <p:nvSpPr>
          <p:cNvPr id="5" name="TextBox 4">
            <a:extLst>
              <a:ext uri="{FF2B5EF4-FFF2-40B4-BE49-F238E27FC236}">
                <a16:creationId xmlns:a16="http://schemas.microsoft.com/office/drawing/2014/main" id="{FA758A40-5003-8604-0C1E-DA95B1CE46BB}"/>
              </a:ext>
            </a:extLst>
          </p:cNvPr>
          <p:cNvSpPr txBox="1"/>
          <p:nvPr/>
        </p:nvSpPr>
        <p:spPr>
          <a:xfrm>
            <a:off x="515875" y="2642158"/>
            <a:ext cx="2349682" cy="646331"/>
          </a:xfrm>
          <a:prstGeom prst="rect">
            <a:avLst/>
          </a:prstGeom>
          <a:solidFill>
            <a:schemeClr val="tx2">
              <a:lumMod val="10000"/>
              <a:lumOff val="90000"/>
            </a:schemeClr>
          </a:solidFill>
        </p:spPr>
        <p:style>
          <a:lnRef idx="2">
            <a:schemeClr val="dk1"/>
          </a:lnRef>
          <a:fillRef idx="1">
            <a:schemeClr val="lt1"/>
          </a:fillRef>
          <a:effectRef idx="0">
            <a:schemeClr val="dk1"/>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January 2026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Start Implementation </a:t>
            </a:r>
          </a:p>
        </p:txBody>
      </p:sp>
      <p:sp>
        <p:nvSpPr>
          <p:cNvPr id="6" name="TextBox 5">
            <a:extLst>
              <a:ext uri="{FF2B5EF4-FFF2-40B4-BE49-F238E27FC236}">
                <a16:creationId xmlns:a16="http://schemas.microsoft.com/office/drawing/2014/main" id="{2DEB6C1F-A785-2645-9CB3-71AEB132F39E}"/>
              </a:ext>
            </a:extLst>
          </p:cNvPr>
          <p:cNvSpPr txBox="1"/>
          <p:nvPr/>
        </p:nvSpPr>
        <p:spPr>
          <a:xfrm>
            <a:off x="8858095" y="2333477"/>
            <a:ext cx="2325413" cy="923330"/>
          </a:xfrm>
          <a:prstGeom prst="rect">
            <a:avLst/>
          </a:prstGeom>
          <a:solidFill>
            <a:schemeClr val="tx2">
              <a:lumMod val="10000"/>
              <a:lumOff val="9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June 2027 Roadmap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Aptos" panose="02110004020202020204"/>
              </a:rPr>
              <a:t>Implementation</a:t>
            </a: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Concludes</a:t>
            </a:r>
          </a:p>
        </p:txBody>
      </p:sp>
      <p:sp>
        <p:nvSpPr>
          <p:cNvPr id="7" name="TextBox 6">
            <a:extLst>
              <a:ext uri="{FF2B5EF4-FFF2-40B4-BE49-F238E27FC236}">
                <a16:creationId xmlns:a16="http://schemas.microsoft.com/office/drawing/2014/main" id="{2DD6037D-4BA1-232F-BF57-C71942B32D87}"/>
              </a:ext>
            </a:extLst>
          </p:cNvPr>
          <p:cNvSpPr txBox="1"/>
          <p:nvPr/>
        </p:nvSpPr>
        <p:spPr>
          <a:xfrm>
            <a:off x="8858095" y="4968427"/>
            <a:ext cx="2325413"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July 2027 Implementation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of Multi-Year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Plan Starts</a:t>
            </a:r>
          </a:p>
        </p:txBody>
      </p:sp>
      <p:sp>
        <p:nvSpPr>
          <p:cNvPr id="8" name="TextBox 7">
            <a:extLst>
              <a:ext uri="{FF2B5EF4-FFF2-40B4-BE49-F238E27FC236}">
                <a16:creationId xmlns:a16="http://schemas.microsoft.com/office/drawing/2014/main" id="{0E24894F-31FC-5983-D530-E59FC7A442FA}"/>
              </a:ext>
            </a:extLst>
          </p:cNvPr>
          <p:cNvSpPr txBox="1"/>
          <p:nvPr/>
        </p:nvSpPr>
        <p:spPr>
          <a:xfrm>
            <a:off x="2957047" y="4971954"/>
            <a:ext cx="2095830"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Spring 2026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Develop Multi-Year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Strategic Planning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Process </a:t>
            </a:r>
          </a:p>
        </p:txBody>
      </p:sp>
      <p:sp>
        <p:nvSpPr>
          <p:cNvPr id="12" name="TextBox 11">
            <a:extLst>
              <a:ext uri="{FF2B5EF4-FFF2-40B4-BE49-F238E27FC236}">
                <a16:creationId xmlns:a16="http://schemas.microsoft.com/office/drawing/2014/main" id="{4DE1E650-6EB7-3265-4DF4-038DC042FB6F}"/>
              </a:ext>
            </a:extLst>
          </p:cNvPr>
          <p:cNvSpPr txBox="1"/>
          <p:nvPr/>
        </p:nvSpPr>
        <p:spPr>
          <a:xfrm>
            <a:off x="5978980" y="4968427"/>
            <a:ext cx="2021259"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School Year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2026-2027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Multi-Year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Strategic Planning </a:t>
            </a:r>
          </a:p>
        </p:txBody>
      </p:sp>
      <p:sp>
        <p:nvSpPr>
          <p:cNvPr id="13" name="TextBox 12">
            <a:extLst>
              <a:ext uri="{FF2B5EF4-FFF2-40B4-BE49-F238E27FC236}">
                <a16:creationId xmlns:a16="http://schemas.microsoft.com/office/drawing/2014/main" id="{7E1B835D-B69F-1C46-A543-B93391DEADF4}"/>
              </a:ext>
            </a:extLst>
          </p:cNvPr>
          <p:cNvSpPr txBox="1"/>
          <p:nvPr/>
        </p:nvSpPr>
        <p:spPr>
          <a:xfrm>
            <a:off x="478975" y="1732289"/>
            <a:ext cx="4085405" cy="461665"/>
          </a:xfrm>
          <a:prstGeom prst="rect">
            <a:avLst/>
          </a:prstGeom>
          <a:solidFill>
            <a:schemeClr val="tx2">
              <a:lumMod val="10000"/>
              <a:lumOff val="9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Strategic Roadmap Timeline</a:t>
            </a:r>
          </a:p>
        </p:txBody>
      </p:sp>
      <p:sp>
        <p:nvSpPr>
          <p:cNvPr id="14" name="TextBox 13">
            <a:extLst>
              <a:ext uri="{FF2B5EF4-FFF2-40B4-BE49-F238E27FC236}">
                <a16:creationId xmlns:a16="http://schemas.microsoft.com/office/drawing/2014/main" id="{4F2925F3-295C-BD02-DD9C-457E2C133922}"/>
              </a:ext>
            </a:extLst>
          </p:cNvPr>
          <p:cNvSpPr txBox="1"/>
          <p:nvPr/>
        </p:nvSpPr>
        <p:spPr>
          <a:xfrm>
            <a:off x="515875" y="4209501"/>
            <a:ext cx="3526165" cy="461665"/>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Strategic Plan Timeline</a:t>
            </a:r>
          </a:p>
        </p:txBody>
      </p:sp>
      <p:sp>
        <p:nvSpPr>
          <p:cNvPr id="17" name="Arrow: Left-Right 16">
            <a:extLst>
              <a:ext uri="{FF2B5EF4-FFF2-40B4-BE49-F238E27FC236}">
                <a16:creationId xmlns:a16="http://schemas.microsoft.com/office/drawing/2014/main" id="{E333F255-8D1E-8FD8-C42E-54DADC108788}"/>
              </a:ext>
            </a:extLst>
          </p:cNvPr>
          <p:cNvSpPr/>
          <p:nvPr/>
        </p:nvSpPr>
        <p:spPr>
          <a:xfrm>
            <a:off x="331076" y="3472602"/>
            <a:ext cx="11169870" cy="484632"/>
          </a:xfrm>
          <a:prstGeom prst="left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         January 2026                          Spring 2026                         School Year 2026-2027                         Summer 2027</a:t>
            </a:r>
          </a:p>
        </p:txBody>
      </p:sp>
      <p:sp>
        <p:nvSpPr>
          <p:cNvPr id="3" name="Rectangle 2">
            <a:extLst>
              <a:ext uri="{FF2B5EF4-FFF2-40B4-BE49-F238E27FC236}">
                <a16:creationId xmlns:a16="http://schemas.microsoft.com/office/drawing/2014/main" id="{1652C393-9BD7-6AF3-5C74-E727033C1896}"/>
              </a:ext>
            </a:extLst>
          </p:cNvPr>
          <p:cNvSpPr/>
          <p:nvPr/>
        </p:nvSpPr>
        <p:spPr>
          <a:xfrm>
            <a:off x="3714750" y="2642157"/>
            <a:ext cx="4661807" cy="646331"/>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Strategic Roadmap Implementation Ongoing</a:t>
            </a:r>
          </a:p>
        </p:txBody>
      </p:sp>
    </p:spTree>
    <p:extLst>
      <p:ext uri="{BB962C8B-B14F-4D97-AF65-F5344CB8AC3E}">
        <p14:creationId xmlns:p14="http://schemas.microsoft.com/office/powerpoint/2010/main" val="2739218166"/>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10087-6922-5D41-7717-81AF4559731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D09355F-2F70-4204-E7AA-024FF2B4F3D7}"/>
              </a:ext>
            </a:extLst>
          </p:cNvPr>
          <p:cNvSpPr>
            <a:spLocks noGrp="1"/>
          </p:cNvSpPr>
          <p:nvPr>
            <p:ph type="body" sz="quarter" idx="13"/>
          </p:nvPr>
        </p:nvSpPr>
        <p:spPr>
          <a:xfrm>
            <a:off x="877108" y="168210"/>
            <a:ext cx="9971762" cy="731076"/>
          </a:xfrm>
        </p:spPr>
        <p:txBody>
          <a:bodyPr/>
          <a:lstStyle/>
          <a:p>
            <a:pPr marL="0" indent="0">
              <a:buNone/>
            </a:pPr>
            <a:r>
              <a:rPr lang="en-US" dirty="0">
                <a:solidFill>
                  <a:schemeClr val="accent6">
                    <a:lumMod val="75000"/>
                  </a:schemeClr>
                </a:solidFill>
                <a:latin typeface="Century Gothic" panose="020B0502020202020204" pitchFamily="34" charset="0"/>
              </a:rPr>
              <a:t>Expansion of Student Programs  </a:t>
            </a:r>
          </a:p>
        </p:txBody>
      </p:sp>
      <p:graphicFrame>
        <p:nvGraphicFramePr>
          <p:cNvPr id="8" name="Table 7">
            <a:extLst>
              <a:ext uri="{FF2B5EF4-FFF2-40B4-BE49-F238E27FC236}">
                <a16:creationId xmlns:a16="http://schemas.microsoft.com/office/drawing/2014/main" id="{93BFBCAA-E614-1258-4EA7-E757E8A9F731}"/>
              </a:ext>
            </a:extLst>
          </p:cNvPr>
          <p:cNvGraphicFramePr>
            <a:graphicFrameLocks noGrp="1"/>
          </p:cNvGraphicFramePr>
          <p:nvPr/>
        </p:nvGraphicFramePr>
        <p:xfrm>
          <a:off x="996696" y="1283334"/>
          <a:ext cx="10489728" cy="4514239"/>
        </p:xfrm>
        <a:graphic>
          <a:graphicData uri="http://schemas.openxmlformats.org/drawingml/2006/table">
            <a:tbl>
              <a:tblPr firstRow="1" bandRow="1">
                <a:tableStyleId>{5C22544A-7EE6-4342-B048-85BDC9FD1C3A}</a:tableStyleId>
              </a:tblPr>
              <a:tblGrid>
                <a:gridCol w="3246120">
                  <a:extLst>
                    <a:ext uri="{9D8B030D-6E8A-4147-A177-3AD203B41FA5}">
                      <a16:colId xmlns:a16="http://schemas.microsoft.com/office/drawing/2014/main" val="3779718444"/>
                    </a:ext>
                  </a:extLst>
                </a:gridCol>
                <a:gridCol w="3300984">
                  <a:extLst>
                    <a:ext uri="{9D8B030D-6E8A-4147-A177-3AD203B41FA5}">
                      <a16:colId xmlns:a16="http://schemas.microsoft.com/office/drawing/2014/main" val="3001070814"/>
                    </a:ext>
                  </a:extLst>
                </a:gridCol>
                <a:gridCol w="3942624">
                  <a:extLst>
                    <a:ext uri="{9D8B030D-6E8A-4147-A177-3AD203B41FA5}">
                      <a16:colId xmlns:a16="http://schemas.microsoft.com/office/drawing/2014/main" val="3352035597"/>
                    </a:ext>
                  </a:extLst>
                </a:gridCol>
              </a:tblGrid>
              <a:tr h="362646">
                <a:tc>
                  <a:txBody>
                    <a:bodyPr/>
                    <a:lstStyle/>
                    <a:p>
                      <a:endParaRPr lang="en-US" dirty="0"/>
                    </a:p>
                  </a:txBody>
                  <a:tcPr/>
                </a:tc>
                <a:tc>
                  <a:txBody>
                    <a:bodyPr/>
                    <a:lstStyle/>
                    <a:p>
                      <a:r>
                        <a:rPr lang="en-US" dirty="0"/>
                        <a:t>TSIC Program Requirements</a:t>
                      </a:r>
                    </a:p>
                  </a:txBody>
                  <a:tcPr/>
                </a:tc>
                <a:tc>
                  <a:txBody>
                    <a:bodyPr/>
                    <a:lstStyle/>
                    <a:p>
                      <a:r>
                        <a:rPr lang="en-US" dirty="0"/>
                        <a:t>CFL Parallel Program Requirements</a:t>
                      </a:r>
                    </a:p>
                  </a:txBody>
                  <a:tcPr/>
                </a:tc>
                <a:extLst>
                  <a:ext uri="{0D108BD9-81ED-4DB2-BD59-A6C34878D82A}">
                    <a16:rowId xmlns:a16="http://schemas.microsoft.com/office/drawing/2014/main" val="2570306877"/>
                  </a:ext>
                </a:extLst>
              </a:tr>
              <a:tr h="589076">
                <a:tc>
                  <a:txBody>
                    <a:bodyPr/>
                    <a:lstStyle/>
                    <a:p>
                      <a:r>
                        <a:rPr lang="en-US" sz="1600" dirty="0"/>
                        <a:t># Mentor Sessions: Grade 8</a:t>
                      </a:r>
                    </a:p>
                  </a:txBody>
                  <a:tcPr/>
                </a:tc>
                <a:tc>
                  <a:txBody>
                    <a:bodyPr/>
                    <a:lstStyle/>
                    <a:p>
                      <a:pPr algn="ctr"/>
                      <a:r>
                        <a:rPr lang="en-US" sz="1600" dirty="0"/>
                        <a:t>6 individual</a:t>
                      </a:r>
                    </a:p>
                  </a:txBody>
                  <a:tcPr/>
                </a:tc>
                <a:tc>
                  <a:txBody>
                    <a:bodyPr/>
                    <a:lstStyle/>
                    <a:p>
                      <a:pPr algn="ctr"/>
                      <a:r>
                        <a:rPr lang="en-US" sz="1600" dirty="0"/>
                        <a:t>2 small group*</a:t>
                      </a:r>
                    </a:p>
                  </a:txBody>
                  <a:tcPr/>
                </a:tc>
                <a:extLst>
                  <a:ext uri="{0D108BD9-81ED-4DB2-BD59-A6C34878D82A}">
                    <a16:rowId xmlns:a16="http://schemas.microsoft.com/office/drawing/2014/main" val="1199458730"/>
                  </a:ext>
                </a:extLst>
              </a:tr>
              <a:tr h="567122">
                <a:tc>
                  <a:txBody>
                    <a:bodyPr/>
                    <a:lstStyle/>
                    <a:p>
                      <a:r>
                        <a:rPr lang="en-US" sz="1600" dirty="0"/>
                        <a:t># Mentor Sessions: Grades 9-12</a:t>
                      </a:r>
                    </a:p>
                  </a:txBody>
                  <a:tcPr/>
                </a:tc>
                <a:tc>
                  <a:txBody>
                    <a:bodyPr/>
                    <a:lstStyle/>
                    <a:p>
                      <a:pPr algn="ctr"/>
                      <a:r>
                        <a:rPr lang="en-US" sz="1600" dirty="0"/>
                        <a:t>16 individual</a:t>
                      </a:r>
                    </a:p>
                  </a:txBody>
                  <a:tcPr/>
                </a:tc>
                <a:tc>
                  <a:txBody>
                    <a:bodyPr/>
                    <a:lstStyle/>
                    <a:p>
                      <a:pPr algn="ctr"/>
                      <a:r>
                        <a:rPr lang="en-US" sz="1600" dirty="0"/>
                        <a:t>6 small group*</a:t>
                      </a:r>
                    </a:p>
                  </a:txBody>
                  <a:tcPr/>
                </a:tc>
                <a:extLst>
                  <a:ext uri="{0D108BD9-81ED-4DB2-BD59-A6C34878D82A}">
                    <a16:rowId xmlns:a16="http://schemas.microsoft.com/office/drawing/2014/main" val="2247063787"/>
                  </a:ext>
                </a:extLst>
              </a:tr>
              <a:tr h="574189">
                <a:tc>
                  <a:txBody>
                    <a:bodyPr/>
                    <a:lstStyle/>
                    <a:p>
                      <a:r>
                        <a:rPr lang="en-US" sz="1600" dirty="0"/>
                        <a:t># College/Career Success Coach Sessions: Grade 8</a:t>
                      </a:r>
                    </a:p>
                  </a:txBody>
                  <a:tcPr/>
                </a:tc>
                <a:tc>
                  <a:txBody>
                    <a:bodyPr/>
                    <a:lstStyle/>
                    <a:p>
                      <a:pPr algn="ctr"/>
                      <a:r>
                        <a:rPr lang="en-US" sz="1600" dirty="0"/>
                        <a:t>1 individual</a:t>
                      </a:r>
                    </a:p>
                  </a:txBody>
                  <a:tcPr/>
                </a:tc>
                <a:tc>
                  <a:txBody>
                    <a:bodyPr/>
                    <a:lstStyle/>
                    <a:p>
                      <a:pPr algn="ctr"/>
                      <a:r>
                        <a:rPr lang="en-US" sz="1600" dirty="0"/>
                        <a:t>2 small group*</a:t>
                      </a:r>
                    </a:p>
                  </a:txBody>
                  <a:tcPr/>
                </a:tc>
                <a:extLst>
                  <a:ext uri="{0D108BD9-81ED-4DB2-BD59-A6C34878D82A}">
                    <a16:rowId xmlns:a16="http://schemas.microsoft.com/office/drawing/2014/main" val="2586681388"/>
                  </a:ext>
                </a:extLst>
              </a:tr>
              <a:tr h="5741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 College/Career Success Coach Sessions: Grades 9-10</a:t>
                      </a:r>
                    </a:p>
                  </a:txBody>
                  <a:tcPr/>
                </a:tc>
                <a:tc>
                  <a:txBody>
                    <a:bodyPr/>
                    <a:lstStyle/>
                    <a:p>
                      <a:pPr algn="ctr"/>
                      <a:r>
                        <a:rPr lang="en-US" sz="1600" dirty="0"/>
                        <a:t>2 individual</a:t>
                      </a:r>
                    </a:p>
                  </a:txBody>
                  <a:tcPr/>
                </a:tc>
                <a:tc>
                  <a:txBody>
                    <a:bodyPr/>
                    <a:lstStyle/>
                    <a:p>
                      <a:pPr algn="ctr"/>
                      <a:r>
                        <a:rPr lang="en-US" sz="1600" dirty="0"/>
                        <a:t>2 small group*</a:t>
                      </a:r>
                    </a:p>
                  </a:txBody>
                  <a:tcPr/>
                </a:tc>
                <a:extLst>
                  <a:ext uri="{0D108BD9-81ED-4DB2-BD59-A6C34878D82A}">
                    <a16:rowId xmlns:a16="http://schemas.microsoft.com/office/drawing/2014/main" val="3335080135"/>
                  </a:ext>
                </a:extLst>
              </a:tr>
              <a:tr h="8101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 College/Career Success Coach Sessions: Grades 11-12</a:t>
                      </a:r>
                    </a:p>
                  </a:txBody>
                  <a:tcPr/>
                </a:tc>
                <a:tc>
                  <a:txBody>
                    <a:bodyPr/>
                    <a:lstStyle/>
                    <a:p>
                      <a:pPr algn="ctr"/>
                      <a:r>
                        <a:rPr lang="en-US" sz="1600" dirty="0"/>
                        <a:t>4 individual</a:t>
                      </a:r>
                    </a:p>
                  </a:txBody>
                  <a:tcPr/>
                </a:tc>
                <a:tc>
                  <a:txBody>
                    <a:bodyPr/>
                    <a:lstStyle/>
                    <a:p>
                      <a:pPr algn="ctr"/>
                      <a:r>
                        <a:rPr lang="en-US" sz="1600" dirty="0"/>
                        <a:t>Grade 11: 3 small group*, 1 individual; Grade 12: 2 small group*, 1 individual</a:t>
                      </a:r>
                    </a:p>
                  </a:txBody>
                  <a:tcPr/>
                </a:tc>
                <a:extLst>
                  <a:ext uri="{0D108BD9-81ED-4DB2-BD59-A6C34878D82A}">
                    <a16:rowId xmlns:a16="http://schemas.microsoft.com/office/drawing/2014/main" val="370492882"/>
                  </a:ext>
                </a:extLst>
              </a:tr>
              <a:tr h="341289">
                <a:tc>
                  <a:txBody>
                    <a:bodyPr/>
                    <a:lstStyle/>
                    <a:p>
                      <a:r>
                        <a:rPr lang="en-US" sz="1600" dirty="0"/>
                        <a:t># Workshops : Grade 8</a:t>
                      </a:r>
                    </a:p>
                  </a:txBody>
                  <a:tcPr/>
                </a:tc>
                <a:tc>
                  <a:txBody>
                    <a:bodyPr/>
                    <a:lstStyle/>
                    <a:p>
                      <a:pPr algn="ctr"/>
                      <a:r>
                        <a:rPr lang="en-US" sz="1600" dirty="0"/>
                        <a:t>1</a:t>
                      </a:r>
                    </a:p>
                  </a:txBody>
                  <a:tcPr/>
                </a:tc>
                <a:tc>
                  <a:txBody>
                    <a:bodyPr/>
                    <a:lstStyle/>
                    <a:p>
                      <a:pPr algn="ctr"/>
                      <a:r>
                        <a:rPr lang="en-US" sz="1600" dirty="0"/>
                        <a:t>2-3</a:t>
                      </a:r>
                    </a:p>
                  </a:txBody>
                  <a:tcPr/>
                </a:tc>
                <a:extLst>
                  <a:ext uri="{0D108BD9-81ED-4DB2-BD59-A6C34878D82A}">
                    <a16:rowId xmlns:a16="http://schemas.microsoft.com/office/drawing/2014/main" val="3447458799"/>
                  </a:ext>
                </a:extLst>
              </a:tr>
              <a:tr h="341289">
                <a:tc>
                  <a:txBody>
                    <a:bodyPr/>
                    <a:lstStyle/>
                    <a:p>
                      <a:r>
                        <a:rPr lang="en-US" sz="1600" dirty="0"/>
                        <a:t># Workshops: Grades 9-10 </a:t>
                      </a:r>
                    </a:p>
                  </a:txBody>
                  <a:tcPr/>
                </a:tc>
                <a:tc>
                  <a:txBody>
                    <a:bodyPr/>
                    <a:lstStyle/>
                    <a:p>
                      <a:pPr algn="ctr"/>
                      <a:r>
                        <a:rPr lang="en-US" sz="1600" dirty="0"/>
                        <a:t>3</a:t>
                      </a:r>
                    </a:p>
                  </a:txBody>
                  <a:tcPr/>
                </a:tc>
                <a:tc>
                  <a:txBody>
                    <a:bodyPr/>
                    <a:lstStyle/>
                    <a:p>
                      <a:pPr algn="ctr"/>
                      <a:r>
                        <a:rPr lang="en-US" sz="1600" dirty="0"/>
                        <a:t>8-10</a:t>
                      </a:r>
                    </a:p>
                  </a:txBody>
                  <a:tcPr/>
                </a:tc>
                <a:extLst>
                  <a:ext uri="{0D108BD9-81ED-4DB2-BD59-A6C34878D82A}">
                    <a16:rowId xmlns:a16="http://schemas.microsoft.com/office/drawing/2014/main" val="2673837927"/>
                  </a:ext>
                </a:extLst>
              </a:tr>
              <a:tr h="3412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 Workshops: Grades 11-12</a:t>
                      </a:r>
                    </a:p>
                  </a:txBody>
                  <a:tcPr/>
                </a:tc>
                <a:tc>
                  <a:txBody>
                    <a:bodyPr/>
                    <a:lstStyle/>
                    <a:p>
                      <a:pPr algn="ctr"/>
                      <a:r>
                        <a:rPr lang="en-US" sz="1600" dirty="0"/>
                        <a:t>2</a:t>
                      </a:r>
                    </a:p>
                  </a:txBody>
                  <a:tcPr/>
                </a:tc>
                <a:tc>
                  <a:txBody>
                    <a:bodyPr/>
                    <a:lstStyle/>
                    <a:p>
                      <a:pPr algn="ctr"/>
                      <a:r>
                        <a:rPr lang="en-US" sz="1600" dirty="0"/>
                        <a:t>8-10</a:t>
                      </a:r>
                    </a:p>
                  </a:txBody>
                  <a:tcPr/>
                </a:tc>
                <a:extLst>
                  <a:ext uri="{0D108BD9-81ED-4DB2-BD59-A6C34878D82A}">
                    <a16:rowId xmlns:a16="http://schemas.microsoft.com/office/drawing/2014/main" val="3341831782"/>
                  </a:ext>
                </a:extLst>
              </a:tr>
            </a:tbl>
          </a:graphicData>
        </a:graphic>
      </p:graphicFrame>
      <p:sp>
        <p:nvSpPr>
          <p:cNvPr id="4" name="TextBox 3">
            <a:extLst>
              <a:ext uri="{FF2B5EF4-FFF2-40B4-BE49-F238E27FC236}">
                <a16:creationId xmlns:a16="http://schemas.microsoft.com/office/drawing/2014/main" id="{3F946AB9-45CF-D25E-B36E-A48010383DF9}"/>
              </a:ext>
            </a:extLst>
          </p:cNvPr>
          <p:cNvSpPr txBox="1"/>
          <p:nvPr/>
        </p:nvSpPr>
        <p:spPr>
          <a:xfrm>
            <a:off x="7890976" y="198758"/>
            <a:ext cx="4222186" cy="892552"/>
          </a:xfrm>
          <a:prstGeom prst="rect">
            <a:avLst/>
          </a:prstGeom>
          <a:noFill/>
        </p:spPr>
        <p:txBody>
          <a:bodyPr wrap="square" rtlCol="0">
            <a:spAutoFit/>
          </a:bodyPr>
          <a:lstStyle/>
          <a:p>
            <a:r>
              <a:rPr lang="en-US" sz="1300" b="1" dirty="0">
                <a:solidFill>
                  <a:schemeClr val="accent6">
                    <a:lumMod val="50000"/>
                  </a:schemeClr>
                </a:solidFill>
              </a:rPr>
              <a:t>These </a:t>
            </a:r>
            <a:r>
              <a:rPr lang="en-US" sz="1300" b="1" i="1" dirty="0">
                <a:solidFill>
                  <a:schemeClr val="accent6">
                    <a:lumMod val="50000"/>
                  </a:schemeClr>
                </a:solidFill>
              </a:rPr>
              <a:t>operational</a:t>
            </a:r>
            <a:r>
              <a:rPr lang="en-US" sz="1300" b="1" dirty="0">
                <a:solidFill>
                  <a:schemeClr val="accent6">
                    <a:lumMod val="50000"/>
                  </a:schemeClr>
                </a:solidFill>
              </a:rPr>
              <a:t> details are designed to</a:t>
            </a:r>
          </a:p>
          <a:p>
            <a:r>
              <a:rPr lang="en-US" sz="1300" b="1" dirty="0">
                <a:solidFill>
                  <a:schemeClr val="accent6">
                    <a:lumMod val="50000"/>
                  </a:schemeClr>
                </a:solidFill>
              </a:rPr>
              <a:t>illustrate the concept of implementing a</a:t>
            </a:r>
          </a:p>
          <a:p>
            <a:r>
              <a:rPr lang="en-US" sz="1300" b="1" dirty="0" err="1">
                <a:solidFill>
                  <a:schemeClr val="accent6">
                    <a:lumMod val="50000"/>
                  </a:schemeClr>
                </a:solidFill>
              </a:rPr>
              <a:t>scaleable</a:t>
            </a:r>
            <a:r>
              <a:rPr lang="en-US" sz="1300" b="1" dirty="0">
                <a:solidFill>
                  <a:schemeClr val="accent6">
                    <a:lumMod val="50000"/>
                  </a:schemeClr>
                </a:solidFill>
              </a:rPr>
              <a:t> structure for increasing  participation in student programs. </a:t>
            </a:r>
          </a:p>
        </p:txBody>
      </p:sp>
      <p:sp>
        <p:nvSpPr>
          <p:cNvPr id="9" name="TextBox 8">
            <a:extLst>
              <a:ext uri="{FF2B5EF4-FFF2-40B4-BE49-F238E27FC236}">
                <a16:creationId xmlns:a16="http://schemas.microsoft.com/office/drawing/2014/main" id="{723DAE4D-5F01-97DC-0CD3-D5A167BB7B55}"/>
              </a:ext>
            </a:extLst>
          </p:cNvPr>
          <p:cNvSpPr txBox="1"/>
          <p:nvPr/>
        </p:nvSpPr>
        <p:spPr>
          <a:xfrm>
            <a:off x="5540865" y="6012344"/>
            <a:ext cx="5596725" cy="338554"/>
          </a:xfrm>
          <a:prstGeom prst="rect">
            <a:avLst/>
          </a:prstGeom>
          <a:solidFill>
            <a:schemeClr val="bg1"/>
          </a:solidFill>
        </p:spPr>
        <p:txBody>
          <a:bodyPr wrap="none" rtlCol="0">
            <a:spAutoFit/>
          </a:bodyPr>
          <a:lstStyle/>
          <a:p>
            <a:r>
              <a:rPr lang="en-US" sz="1600" dirty="0"/>
              <a:t>*small group sessions include multiple mentors and mentees</a:t>
            </a:r>
          </a:p>
        </p:txBody>
      </p:sp>
    </p:spTree>
    <p:extLst>
      <p:ext uri="{BB962C8B-B14F-4D97-AF65-F5344CB8AC3E}">
        <p14:creationId xmlns:p14="http://schemas.microsoft.com/office/powerpoint/2010/main" val="1492107428"/>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DB6D2-090E-E223-CB9A-C16D379E5D4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7967D33-192B-A2F4-1279-11DB25B793E4}"/>
              </a:ext>
            </a:extLst>
          </p:cNvPr>
          <p:cNvSpPr>
            <a:spLocks noGrp="1"/>
          </p:cNvSpPr>
          <p:nvPr>
            <p:ph type="body" sz="quarter" idx="13"/>
          </p:nvPr>
        </p:nvSpPr>
        <p:spPr>
          <a:xfrm>
            <a:off x="1043158" y="209357"/>
            <a:ext cx="10273199" cy="731076"/>
          </a:xfrm>
        </p:spPr>
        <p:txBody>
          <a:bodyPr/>
          <a:lstStyle/>
          <a:p>
            <a:pPr marL="0" indent="0">
              <a:buNone/>
            </a:pPr>
            <a:r>
              <a:rPr lang="en-US" dirty="0">
                <a:solidFill>
                  <a:srgbClr val="006838"/>
                </a:solidFill>
                <a:latin typeface="Century Gothic" panose="020B0502020202020204" pitchFamily="34" charset="0"/>
              </a:rPr>
              <a:t>Student Program </a:t>
            </a:r>
            <a:r>
              <a:rPr lang="en-US" dirty="0">
                <a:solidFill>
                  <a:schemeClr val="accent6">
                    <a:lumMod val="75000"/>
                  </a:schemeClr>
                </a:solidFill>
                <a:latin typeface="Century Gothic" panose="020B0502020202020204" pitchFamily="34" charset="0"/>
              </a:rPr>
              <a:t>Income Eligibility Criteria</a:t>
            </a:r>
          </a:p>
          <a:p>
            <a:pPr marL="0" indent="0">
              <a:buNone/>
            </a:pPr>
            <a:r>
              <a:rPr lang="en-US" sz="2000" dirty="0">
                <a:solidFill>
                  <a:schemeClr val="accent6">
                    <a:lumMod val="75000"/>
                  </a:schemeClr>
                </a:solidFill>
                <a:latin typeface="Century Gothic" panose="020B0502020202020204" pitchFamily="34" charset="0"/>
              </a:rPr>
              <a:t>– other criteria also exist</a:t>
            </a:r>
          </a:p>
        </p:txBody>
      </p:sp>
      <p:sp>
        <p:nvSpPr>
          <p:cNvPr id="4" name="Text Placeholder 3">
            <a:extLst>
              <a:ext uri="{FF2B5EF4-FFF2-40B4-BE49-F238E27FC236}">
                <a16:creationId xmlns:a16="http://schemas.microsoft.com/office/drawing/2014/main" id="{EE6009D8-4D71-C340-CEC8-DD53D46CA42B}"/>
              </a:ext>
            </a:extLst>
          </p:cNvPr>
          <p:cNvSpPr>
            <a:spLocks noGrp="1"/>
          </p:cNvSpPr>
          <p:nvPr>
            <p:ph type="body" sz="quarter" idx="15"/>
          </p:nvPr>
        </p:nvSpPr>
        <p:spPr>
          <a:xfrm>
            <a:off x="1043158" y="1047119"/>
            <a:ext cx="8666085" cy="4948966"/>
          </a:xfrm>
        </p:spPr>
        <p:txBody>
          <a:bodyPr>
            <a:normAutofit fontScale="62500" lnSpcReduction="20000"/>
          </a:bodyPr>
          <a:lstStyle/>
          <a:p>
            <a:pPr marL="0" indent="0">
              <a:buNone/>
            </a:pPr>
            <a:endParaRPr lang="en-US" sz="2800" dirty="0">
              <a:latin typeface="Century Gothic" panose="020B0502020202020204" pitchFamily="34" charset="0"/>
            </a:endParaRPr>
          </a:p>
          <a:p>
            <a:pPr>
              <a:lnSpc>
                <a:spcPct val="120000"/>
              </a:lnSpc>
            </a:pPr>
            <a:r>
              <a:rPr lang="en-US" sz="3200" dirty="0">
                <a:solidFill>
                  <a:schemeClr val="tx1"/>
                </a:solidFill>
                <a:latin typeface="Century Gothic" panose="020B0502020202020204" pitchFamily="34" charset="0"/>
              </a:rPr>
              <a:t>Grade 8 students admitted to TSIC must meet the eligibility requirement for Florida Pre-Paid Project Stars scholarships. For example, in FY26 the max annual household income for a family of four is $59,478.</a:t>
            </a:r>
          </a:p>
          <a:p>
            <a:pPr>
              <a:lnSpc>
                <a:spcPct val="120000"/>
              </a:lnSpc>
            </a:pPr>
            <a:r>
              <a:rPr lang="en-US" sz="3200" dirty="0">
                <a:solidFill>
                  <a:schemeClr val="tx1"/>
                </a:solidFill>
                <a:latin typeface="Century Gothic" panose="020B0502020202020204" pitchFamily="34" charset="0"/>
              </a:rPr>
              <a:t>Grade 8 students admitted to our parallel program in FY26 must meet the eligibility requirement for Florida Pre-Paid In-Demand scholarships. For example, in FY26 the max annual household income for a family of four is $89,478. Starting in FY27 the program would use the Project Stars eligibility criteria referenced in the preceding bullet.</a:t>
            </a:r>
          </a:p>
          <a:p>
            <a:pPr>
              <a:lnSpc>
                <a:spcPct val="120000"/>
              </a:lnSpc>
            </a:pPr>
            <a:r>
              <a:rPr lang="en-US" sz="3200" dirty="0">
                <a:solidFill>
                  <a:schemeClr val="tx1"/>
                </a:solidFill>
                <a:latin typeface="Century Gothic" panose="020B0502020202020204" pitchFamily="34" charset="0"/>
              </a:rPr>
              <a:t>Students admitted to our Grade 10 program in FY26 must live in a household with a combined 2024 income of less than $137,532. To earn an In-Demand scholarship these students must meet the criteria referenced in the preceding bullet.</a:t>
            </a:r>
          </a:p>
          <a:p>
            <a:endParaRPr lang="en-US" sz="2800" dirty="0">
              <a:solidFill>
                <a:schemeClr val="tx1"/>
              </a:solidFill>
              <a:latin typeface="Century Gothic" panose="020B0502020202020204" pitchFamily="34" charset="0"/>
            </a:endParaRPr>
          </a:p>
          <a:p>
            <a:endParaRPr lang="en-US" sz="2201" dirty="0">
              <a:latin typeface="Century Gothic" panose="020B0502020202020204" pitchFamily="34" charset="0"/>
            </a:endParaRPr>
          </a:p>
          <a:p>
            <a:endParaRPr lang="en-US" sz="2800" dirty="0">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1893329128"/>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B8726-6D6C-C6E6-965E-1FDFE057AB2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60E1AB9-6C2D-80A5-EB85-4F8A1A6B7604}"/>
              </a:ext>
            </a:extLst>
          </p:cNvPr>
          <p:cNvSpPr>
            <a:spLocks noGrp="1"/>
          </p:cNvSpPr>
          <p:nvPr>
            <p:ph type="body" sz="quarter" idx="13"/>
          </p:nvPr>
        </p:nvSpPr>
        <p:spPr>
          <a:xfrm>
            <a:off x="1056216" y="188154"/>
            <a:ext cx="10273199" cy="731076"/>
          </a:xfrm>
        </p:spPr>
        <p:txBody>
          <a:bodyPr/>
          <a:lstStyle/>
          <a:p>
            <a:pPr marL="0" indent="0">
              <a:buNone/>
            </a:pPr>
            <a:r>
              <a:rPr lang="en-US" dirty="0">
                <a:solidFill>
                  <a:schemeClr val="accent6">
                    <a:lumMod val="75000"/>
                  </a:schemeClr>
                </a:solidFill>
                <a:latin typeface="Century Gothic" panose="020B0502020202020204" pitchFamily="34" charset="0"/>
              </a:rPr>
              <a:t>Branding </a:t>
            </a:r>
          </a:p>
        </p:txBody>
      </p:sp>
      <p:sp>
        <p:nvSpPr>
          <p:cNvPr id="4" name="Text Placeholder 3">
            <a:extLst>
              <a:ext uri="{FF2B5EF4-FFF2-40B4-BE49-F238E27FC236}">
                <a16:creationId xmlns:a16="http://schemas.microsoft.com/office/drawing/2014/main" id="{510105E7-9E3C-86D0-A5A3-BEB4846C15EB}"/>
              </a:ext>
            </a:extLst>
          </p:cNvPr>
          <p:cNvSpPr>
            <a:spLocks noGrp="1"/>
          </p:cNvSpPr>
          <p:nvPr>
            <p:ph type="body" sz="quarter" idx="15"/>
          </p:nvPr>
        </p:nvSpPr>
        <p:spPr>
          <a:xfrm>
            <a:off x="1043158" y="515501"/>
            <a:ext cx="10672208" cy="5480584"/>
          </a:xfrm>
        </p:spPr>
        <p:txBody>
          <a:bodyPr>
            <a:normAutofit/>
          </a:bodyPr>
          <a:lstStyle/>
          <a:p>
            <a:pPr marL="0" indent="0">
              <a:buNone/>
            </a:pPr>
            <a:endParaRPr lang="en-US" sz="2800" dirty="0">
              <a:latin typeface="Century Gothic" panose="020B0502020202020204" pitchFamily="34" charset="0"/>
            </a:endParaRPr>
          </a:p>
          <a:p>
            <a:r>
              <a:rPr lang="en-US" sz="2000" dirty="0">
                <a:solidFill>
                  <a:schemeClr val="tx1"/>
                </a:solidFill>
                <a:latin typeface="Century Gothic" panose="020B0502020202020204" pitchFamily="34" charset="0"/>
              </a:rPr>
              <a:t>Current</a:t>
            </a:r>
          </a:p>
          <a:p>
            <a:pPr lvl="1">
              <a:buFont typeface="Courier New" panose="02070309020205020404" pitchFamily="49" charset="0"/>
              <a:buChar char="o"/>
            </a:pPr>
            <a:r>
              <a:rPr lang="en-US" sz="2000" dirty="0">
                <a:solidFill>
                  <a:schemeClr val="tx1"/>
                </a:solidFill>
                <a:latin typeface="Century Gothic" panose="020B0502020202020204" pitchFamily="34" charset="0"/>
              </a:rPr>
              <a:t>Take Stock in Children (grades 8-12)</a:t>
            </a:r>
          </a:p>
          <a:p>
            <a:pPr lvl="1">
              <a:buFont typeface="Courier New" panose="02070309020205020404" pitchFamily="49" charset="0"/>
              <a:buChar char="o"/>
            </a:pPr>
            <a:r>
              <a:rPr lang="en-US" sz="2000" dirty="0">
                <a:solidFill>
                  <a:schemeClr val="tx1"/>
                </a:solidFill>
                <a:latin typeface="Century Gothic" panose="020B0502020202020204" pitchFamily="34" charset="0"/>
              </a:rPr>
              <a:t>College &amp; Career Prep (grades 10-12)</a:t>
            </a:r>
          </a:p>
          <a:p>
            <a:r>
              <a:rPr lang="en-US" sz="2000" dirty="0">
                <a:solidFill>
                  <a:schemeClr val="tx1"/>
                </a:solidFill>
                <a:latin typeface="Century Gothic" panose="020B0502020202020204" pitchFamily="34" charset="0"/>
              </a:rPr>
              <a:t>Primary Option Previously Under Consideration - College &amp; Career Prep Programs</a:t>
            </a:r>
          </a:p>
          <a:p>
            <a:pPr lvl="1">
              <a:buFont typeface="Courier New" panose="02070309020205020404" pitchFamily="49" charset="0"/>
              <a:buChar char="o"/>
            </a:pPr>
            <a:r>
              <a:rPr lang="en-US" sz="2000" dirty="0">
                <a:solidFill>
                  <a:schemeClr val="tx1"/>
                </a:solidFill>
                <a:latin typeface="Century Gothic" panose="020B0502020202020204" pitchFamily="34" charset="0"/>
              </a:rPr>
              <a:t>Take Stock in Children (grades 8-12)</a:t>
            </a:r>
          </a:p>
          <a:p>
            <a:pPr lvl="1">
              <a:buFont typeface="Courier New" panose="02070309020205020404" pitchFamily="49" charset="0"/>
              <a:buChar char="o"/>
            </a:pPr>
            <a:r>
              <a:rPr lang="en-US" sz="2000" dirty="0">
                <a:solidFill>
                  <a:schemeClr val="tx1"/>
                </a:solidFill>
                <a:latin typeface="Century Gothic" panose="020B0502020202020204" pitchFamily="34" charset="0"/>
              </a:rPr>
              <a:t>Pathway Promise - Foundations (grades 8-12)</a:t>
            </a:r>
          </a:p>
          <a:p>
            <a:pPr lvl="1">
              <a:buFont typeface="Courier New" panose="02070309020205020404" pitchFamily="49" charset="0"/>
              <a:buChar char="o"/>
            </a:pPr>
            <a:r>
              <a:rPr lang="en-US" sz="2000" dirty="0">
                <a:solidFill>
                  <a:schemeClr val="tx1"/>
                </a:solidFill>
                <a:latin typeface="Century Gothic" panose="020B0502020202020204" pitchFamily="34" charset="0"/>
              </a:rPr>
              <a:t>Pathway Promise - Launch (grades 10-12)</a:t>
            </a:r>
          </a:p>
          <a:p>
            <a:r>
              <a:rPr lang="en-US" sz="2000" dirty="0">
                <a:solidFill>
                  <a:schemeClr val="tx1"/>
                </a:solidFill>
                <a:latin typeface="Century Gothic" panose="020B0502020202020204" pitchFamily="34" charset="0"/>
              </a:rPr>
              <a:t>Current Primary Option Under Consideration - College &amp; Career Prep Programs</a:t>
            </a:r>
          </a:p>
          <a:p>
            <a:pPr lvl="1">
              <a:buFont typeface="Courier New" panose="02070309020205020404" pitchFamily="49" charset="0"/>
              <a:buChar char="o"/>
            </a:pPr>
            <a:r>
              <a:rPr lang="en-US" sz="2000" dirty="0">
                <a:solidFill>
                  <a:schemeClr val="tx1"/>
                </a:solidFill>
                <a:latin typeface="Century Gothic" panose="020B0502020202020204" pitchFamily="34" charset="0"/>
              </a:rPr>
              <a:t>Take Stock in Children (grades 8-12)</a:t>
            </a:r>
          </a:p>
          <a:p>
            <a:pPr lvl="1">
              <a:buFont typeface="Courier New" panose="02070309020205020404" pitchFamily="49" charset="0"/>
              <a:buChar char="o"/>
            </a:pPr>
            <a:r>
              <a:rPr lang="en-US" sz="2000" dirty="0">
                <a:solidFill>
                  <a:schemeClr val="tx1"/>
                </a:solidFill>
                <a:latin typeface="Century Gothic" panose="020B0502020202020204" pitchFamily="34" charset="0"/>
              </a:rPr>
              <a:t>Pathway - Foundations  (grades 8-12)</a:t>
            </a:r>
          </a:p>
          <a:p>
            <a:pPr lvl="1">
              <a:buFont typeface="Courier New" panose="02070309020205020404" pitchFamily="49" charset="0"/>
              <a:buChar char="o"/>
            </a:pPr>
            <a:r>
              <a:rPr lang="en-US" sz="2000" dirty="0">
                <a:solidFill>
                  <a:schemeClr val="tx1"/>
                </a:solidFill>
                <a:latin typeface="Century Gothic" panose="020B0502020202020204" pitchFamily="34" charset="0"/>
              </a:rPr>
              <a:t>Pathway - Accelerate (grades 10-12)</a:t>
            </a:r>
          </a:p>
          <a:p>
            <a:pPr lvl="1">
              <a:buFont typeface="Courier New" panose="02070309020205020404" pitchFamily="49" charset="0"/>
              <a:buChar char="o"/>
            </a:pPr>
            <a:endParaRPr lang="en-US" sz="1401" dirty="0">
              <a:solidFill>
                <a:schemeClr val="tx1"/>
              </a:solidFill>
              <a:latin typeface="Century Gothic" panose="020B0502020202020204" pitchFamily="34" charset="0"/>
            </a:endParaRPr>
          </a:p>
          <a:p>
            <a:pPr lvl="1">
              <a:buFont typeface="Courier New" panose="02070309020205020404" pitchFamily="49" charset="0"/>
              <a:buChar char="o"/>
            </a:pPr>
            <a:endParaRPr lang="en-US" sz="1401" dirty="0">
              <a:solidFill>
                <a:schemeClr val="tx1"/>
              </a:solidFill>
              <a:latin typeface="Century Gothic" panose="020B0502020202020204" pitchFamily="34" charset="0"/>
            </a:endParaRPr>
          </a:p>
          <a:p>
            <a:pPr>
              <a:buFont typeface="Courier New" panose="02070309020205020404" pitchFamily="49" charset="0"/>
              <a:buChar char="o"/>
            </a:pPr>
            <a:endParaRPr lang="en-US" sz="2800" dirty="0">
              <a:solidFill>
                <a:schemeClr val="tx1"/>
              </a:solidFill>
              <a:latin typeface="Century Gothic" panose="020B0502020202020204" pitchFamily="34" charset="0"/>
            </a:endParaRPr>
          </a:p>
          <a:p>
            <a:pPr lvl="1">
              <a:buFont typeface="Courier New" panose="02070309020205020404" pitchFamily="49" charset="0"/>
              <a:buChar char="o"/>
            </a:pPr>
            <a:endParaRPr lang="en-US" sz="2201" dirty="0">
              <a:solidFill>
                <a:schemeClr val="tx1"/>
              </a:solidFill>
              <a:latin typeface="Century Gothic" panose="020B0502020202020204" pitchFamily="34" charset="0"/>
            </a:endParaRPr>
          </a:p>
          <a:p>
            <a:pPr marL="0" indent="0">
              <a:buNone/>
            </a:pPr>
            <a:endParaRPr lang="en-US" sz="2800" dirty="0">
              <a:solidFill>
                <a:schemeClr val="tx1"/>
              </a:solidFill>
              <a:latin typeface="Century Gothic" panose="020B0502020202020204" pitchFamily="34" charset="0"/>
            </a:endParaRPr>
          </a:p>
          <a:p>
            <a:endParaRPr lang="en-US" sz="2800" dirty="0">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3676015868"/>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5D45C-7C12-2B1B-93C2-BD3A1DA69167}"/>
            </a:ext>
          </a:extLst>
        </p:cNvPr>
        <p:cNvGrpSpPr/>
        <p:nvPr/>
      </p:nvGrpSpPr>
      <p:grpSpPr>
        <a:xfrm>
          <a:off x="0" y="0"/>
          <a:ext cx="0" cy="0"/>
          <a:chOff x="0" y="0"/>
          <a:chExt cx="0" cy="0"/>
        </a:xfrm>
      </p:grpSpPr>
      <p:pic>
        <p:nvPicPr>
          <p:cNvPr id="7" name="Picture 6" descr="A green leaves and a star&#10;&#10;AI-generated content may be incorrect.">
            <a:extLst>
              <a:ext uri="{FF2B5EF4-FFF2-40B4-BE49-F238E27FC236}">
                <a16:creationId xmlns:a16="http://schemas.microsoft.com/office/drawing/2014/main" id="{473A5517-9F60-9D46-4B67-2F33D92812C9}"/>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156754" y="0"/>
            <a:ext cx="6872056" cy="6811900"/>
          </a:xfrm>
          <a:prstGeom prst="rect">
            <a:avLst/>
          </a:prstGeom>
        </p:spPr>
      </p:pic>
      <p:sp>
        <p:nvSpPr>
          <p:cNvPr id="8" name="TextBox 7">
            <a:extLst>
              <a:ext uri="{FF2B5EF4-FFF2-40B4-BE49-F238E27FC236}">
                <a16:creationId xmlns:a16="http://schemas.microsoft.com/office/drawing/2014/main" id="{7843FD2D-034D-9D7E-1EFB-35E0B34E9B81}"/>
              </a:ext>
            </a:extLst>
          </p:cNvPr>
          <p:cNvSpPr txBox="1"/>
          <p:nvPr/>
        </p:nvSpPr>
        <p:spPr>
          <a:xfrm>
            <a:off x="811213" y="1290681"/>
            <a:ext cx="10573067" cy="4862870"/>
          </a:xfrm>
          <a:prstGeom prst="rect">
            <a:avLst/>
          </a:prstGeom>
          <a:noFill/>
        </p:spPr>
        <p:txBody>
          <a:bodyPr wrap="square" rtlCol="0">
            <a:spAutoFit/>
          </a:bodyPr>
          <a:lstStyle/>
          <a:p>
            <a:r>
              <a:rPr lang="en-US" sz="11500" b="1" dirty="0">
                <a:solidFill>
                  <a:srgbClr val="006838"/>
                </a:solidFill>
                <a:latin typeface="Century Gothic" panose="020B0502020202020204" pitchFamily="34" charset="0"/>
              </a:rPr>
              <a:t>Strategic Roadmap</a:t>
            </a:r>
          </a:p>
          <a:p>
            <a:r>
              <a:rPr lang="en-US" sz="4000" b="1" dirty="0">
                <a:solidFill>
                  <a:srgbClr val="006838"/>
                </a:solidFill>
                <a:latin typeface="Century Gothic" panose="020B0502020202020204" pitchFamily="34" charset="0"/>
              </a:rPr>
              <a:t>1/20/2026 </a:t>
            </a:r>
          </a:p>
          <a:p>
            <a:r>
              <a:rPr lang="en-US" sz="4000" b="1" dirty="0">
                <a:solidFill>
                  <a:srgbClr val="006838"/>
                </a:solidFill>
                <a:latin typeface="Century Gothic" panose="020B0502020202020204" pitchFamily="34" charset="0"/>
              </a:rPr>
              <a:t>Board of Directors Meeting</a:t>
            </a:r>
          </a:p>
        </p:txBody>
      </p:sp>
    </p:spTree>
    <p:extLst>
      <p:ext uri="{BB962C8B-B14F-4D97-AF65-F5344CB8AC3E}">
        <p14:creationId xmlns:p14="http://schemas.microsoft.com/office/powerpoint/2010/main" val="2222059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4092D-0C91-0245-0AA8-8E25580EBAF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1C9744D-19C0-8729-4502-0062F0E29A24}"/>
              </a:ext>
            </a:extLst>
          </p:cNvPr>
          <p:cNvSpPr>
            <a:spLocks noGrp="1"/>
          </p:cNvSpPr>
          <p:nvPr>
            <p:ph type="body" sz="quarter" idx="13"/>
          </p:nvPr>
        </p:nvSpPr>
        <p:spPr>
          <a:xfrm>
            <a:off x="1056217" y="188154"/>
            <a:ext cx="9713433" cy="1247454"/>
          </a:xfrm>
        </p:spPr>
        <p:txBody>
          <a:bodyPr/>
          <a:lstStyle/>
          <a:p>
            <a:pPr marL="0" indent="0">
              <a:buNone/>
            </a:pPr>
            <a:r>
              <a:rPr lang="en-US" dirty="0">
                <a:solidFill>
                  <a:schemeClr val="accent6">
                    <a:lumMod val="75000"/>
                  </a:schemeClr>
                </a:solidFill>
                <a:latin typeface="Century Gothic" panose="020B0502020202020204" pitchFamily="34" charset="0"/>
              </a:rPr>
              <a:t>Purpose of Strategic Roadmap</a:t>
            </a:r>
          </a:p>
          <a:p>
            <a:pPr marL="0" indent="0">
              <a:buNone/>
            </a:pPr>
            <a:r>
              <a:rPr lang="en-US" sz="2400" dirty="0">
                <a:solidFill>
                  <a:schemeClr val="accent6">
                    <a:lumMod val="75000"/>
                  </a:schemeClr>
                </a:solidFill>
                <a:latin typeface="Century Gothic" panose="020B0502020202020204" pitchFamily="34" charset="0"/>
              </a:rPr>
              <a:t>Per 9/23/25 Board-Approved Process</a:t>
            </a:r>
          </a:p>
        </p:txBody>
      </p:sp>
      <p:sp>
        <p:nvSpPr>
          <p:cNvPr id="4" name="Text Placeholder 3">
            <a:extLst>
              <a:ext uri="{FF2B5EF4-FFF2-40B4-BE49-F238E27FC236}">
                <a16:creationId xmlns:a16="http://schemas.microsoft.com/office/drawing/2014/main" id="{39E16A73-ACE8-63C6-09D2-202973231155}"/>
              </a:ext>
            </a:extLst>
          </p:cNvPr>
          <p:cNvSpPr>
            <a:spLocks noGrp="1"/>
          </p:cNvSpPr>
          <p:nvPr>
            <p:ph type="body" sz="quarter" idx="15"/>
          </p:nvPr>
        </p:nvSpPr>
        <p:spPr>
          <a:xfrm>
            <a:off x="1553890" y="1663700"/>
            <a:ext cx="8059586" cy="4394200"/>
          </a:xfrm>
        </p:spPr>
        <p:txBody>
          <a:bodyPr>
            <a:normAutofit fontScale="77500" lnSpcReduction="20000"/>
          </a:bodyPr>
          <a:lstStyle/>
          <a:p>
            <a:r>
              <a:rPr lang="en-US" sz="2800" dirty="0">
                <a:solidFill>
                  <a:schemeClr val="tx1"/>
                </a:solidFill>
                <a:latin typeface="Century Gothic" panose="020B0502020202020204" pitchFamily="34" charset="0"/>
              </a:rPr>
              <a:t>“Serve as a bridge between the current framework and a comprehensive, multi-year strategic plan . . . not a full-scale strategic plan”</a:t>
            </a:r>
          </a:p>
          <a:p>
            <a:pPr marL="0" indent="0">
              <a:buNone/>
            </a:pPr>
            <a:endParaRPr lang="en-US" sz="2800" dirty="0">
              <a:solidFill>
                <a:schemeClr val="tx1"/>
              </a:solidFill>
              <a:latin typeface="Century Gothic" panose="020B0502020202020204" pitchFamily="34" charset="0"/>
            </a:endParaRPr>
          </a:p>
          <a:p>
            <a:r>
              <a:rPr lang="en-US" sz="2800" dirty="0">
                <a:solidFill>
                  <a:schemeClr val="tx1"/>
                </a:solidFill>
                <a:latin typeface="Century Gothic" panose="020B0502020202020204" pitchFamily="34" charset="0"/>
              </a:rPr>
              <a:t>“will be simple, actionable, and designed to point the organization in the right direction”</a:t>
            </a:r>
          </a:p>
          <a:p>
            <a:pPr marL="0" indent="0">
              <a:buNone/>
            </a:pPr>
            <a:endParaRPr lang="en-US" sz="2800" dirty="0">
              <a:solidFill>
                <a:schemeClr val="tx1"/>
              </a:solidFill>
              <a:latin typeface="Century Gothic" panose="020B0502020202020204" pitchFamily="34" charset="0"/>
            </a:endParaRPr>
          </a:p>
          <a:p>
            <a:r>
              <a:rPr lang="en-US" sz="2800" dirty="0">
                <a:solidFill>
                  <a:schemeClr val="tx1"/>
                </a:solidFill>
                <a:latin typeface="Century Gothic" panose="020B0502020202020204" pitchFamily="34" charset="0"/>
              </a:rPr>
              <a:t>“will not provide perfect KPIs but will focus on a small set of measures that help us monitor progress and stay aligned”</a:t>
            </a:r>
          </a:p>
          <a:p>
            <a:endParaRPr lang="en-US" sz="2800" dirty="0">
              <a:solidFill>
                <a:schemeClr val="tx1"/>
              </a:solidFill>
              <a:latin typeface="Century Gothic" panose="020B0502020202020204" pitchFamily="34" charset="0"/>
            </a:endParaRPr>
          </a:p>
          <a:p>
            <a:r>
              <a:rPr lang="en-US" sz="2800" dirty="0">
                <a:solidFill>
                  <a:schemeClr val="tx1"/>
                </a:solidFill>
                <a:latin typeface="Century Gothic" panose="020B0502020202020204" pitchFamily="34" charset="0"/>
              </a:rPr>
              <a:t>“By adopting the Roadmap in January 2026, the Board will provide clear direction…communicate to donors and partners that CFL is aligned and focused, and set the stage for a thoughtful, multi-year planning process”</a:t>
            </a:r>
          </a:p>
          <a:p>
            <a:pPr marL="0" indent="0">
              <a:buNone/>
            </a:pPr>
            <a:endParaRPr lang="en-US" sz="2800" dirty="0">
              <a:solidFill>
                <a:schemeClr val="tx1"/>
              </a:solidFill>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111339562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458E1-E496-C562-D230-CABBC312E7E5}"/>
            </a:ext>
          </a:extLst>
        </p:cNvPr>
        <p:cNvGrpSpPr/>
        <p:nvPr/>
      </p:nvGrpSpPr>
      <p:grpSpPr>
        <a:xfrm>
          <a:off x="0" y="0"/>
          <a:ext cx="0" cy="0"/>
          <a:chOff x="0" y="0"/>
          <a:chExt cx="0" cy="0"/>
        </a:xfrm>
      </p:grpSpPr>
      <p:pic>
        <p:nvPicPr>
          <p:cNvPr id="7" name="Picture 6" descr="A green leaves and a star&#10;&#10;AI-generated content may be incorrect.">
            <a:extLst>
              <a:ext uri="{FF2B5EF4-FFF2-40B4-BE49-F238E27FC236}">
                <a16:creationId xmlns:a16="http://schemas.microsoft.com/office/drawing/2014/main" id="{0F0FBB54-CCFF-D8AE-AB2F-3DC7740E3239}"/>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156754" y="0"/>
            <a:ext cx="6872056" cy="6811900"/>
          </a:xfrm>
          <a:prstGeom prst="rect">
            <a:avLst/>
          </a:prstGeom>
        </p:spPr>
      </p:pic>
      <p:sp>
        <p:nvSpPr>
          <p:cNvPr id="8" name="TextBox 7">
            <a:extLst>
              <a:ext uri="{FF2B5EF4-FFF2-40B4-BE49-F238E27FC236}">
                <a16:creationId xmlns:a16="http://schemas.microsoft.com/office/drawing/2014/main" id="{E8D6FB01-5062-A22F-11ED-2E3E00ED11D6}"/>
              </a:ext>
            </a:extLst>
          </p:cNvPr>
          <p:cNvSpPr txBox="1"/>
          <p:nvPr/>
        </p:nvSpPr>
        <p:spPr>
          <a:xfrm>
            <a:off x="1276577" y="2743924"/>
            <a:ext cx="10169751" cy="1754326"/>
          </a:xfrm>
          <a:prstGeom prst="rect">
            <a:avLst/>
          </a:prstGeom>
          <a:noFill/>
        </p:spPr>
        <p:txBody>
          <a:bodyPr wrap="square" rtlCol="0">
            <a:spAutoFit/>
          </a:bodyPr>
          <a:lstStyle/>
          <a:p>
            <a:r>
              <a:rPr lang="en-US" sz="5400" b="1" dirty="0">
                <a:solidFill>
                  <a:srgbClr val="006838"/>
                </a:solidFill>
                <a:latin typeface="Century Gothic" panose="020B0502020202020204" pitchFamily="34" charset="0"/>
              </a:rPr>
              <a:t>Investing Further in </a:t>
            </a:r>
          </a:p>
          <a:p>
            <a:r>
              <a:rPr lang="en-US" sz="5400" b="1" dirty="0">
                <a:solidFill>
                  <a:srgbClr val="006838"/>
                </a:solidFill>
                <a:latin typeface="Century Gothic" panose="020B0502020202020204" pitchFamily="34" charset="0"/>
              </a:rPr>
              <a:t>Collier’s Students</a:t>
            </a:r>
          </a:p>
        </p:txBody>
      </p:sp>
    </p:spTree>
    <p:extLst>
      <p:ext uri="{BB962C8B-B14F-4D97-AF65-F5344CB8AC3E}">
        <p14:creationId xmlns:p14="http://schemas.microsoft.com/office/powerpoint/2010/main" val="2910303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C0986-5F26-7330-1B98-40A40011403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7D80EF7-4592-89AA-B464-E488A6385F82}"/>
              </a:ext>
            </a:extLst>
          </p:cNvPr>
          <p:cNvSpPr>
            <a:spLocks noGrp="1"/>
          </p:cNvSpPr>
          <p:nvPr>
            <p:ph type="body" sz="quarter" idx="13"/>
          </p:nvPr>
        </p:nvSpPr>
        <p:spPr>
          <a:xfrm>
            <a:off x="1056217" y="188154"/>
            <a:ext cx="9971762" cy="731076"/>
          </a:xfrm>
        </p:spPr>
        <p:txBody>
          <a:bodyPr/>
          <a:lstStyle/>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Champions For Learning (CFL)</a:t>
            </a:r>
          </a:p>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CURRENT Student Programs</a:t>
            </a:r>
          </a:p>
        </p:txBody>
      </p:sp>
      <p:sp>
        <p:nvSpPr>
          <p:cNvPr id="4" name="Text Placeholder 3">
            <a:extLst>
              <a:ext uri="{FF2B5EF4-FFF2-40B4-BE49-F238E27FC236}">
                <a16:creationId xmlns:a16="http://schemas.microsoft.com/office/drawing/2014/main" id="{172D7912-0D4C-AFD6-006D-E286EDC871E2}"/>
              </a:ext>
            </a:extLst>
          </p:cNvPr>
          <p:cNvSpPr>
            <a:spLocks noGrp="1"/>
          </p:cNvSpPr>
          <p:nvPr>
            <p:ph type="body" sz="quarter" idx="15"/>
          </p:nvPr>
        </p:nvSpPr>
        <p:spPr>
          <a:xfrm>
            <a:off x="1056217" y="1148052"/>
            <a:ext cx="8666085" cy="5380764"/>
          </a:xfrm>
        </p:spPr>
        <p:txBody>
          <a:bodyPr>
            <a:normAutofit fontScale="77500" lnSpcReduction="20000"/>
          </a:bodyPr>
          <a:lstStyle/>
          <a:p>
            <a:pPr marL="0" indent="0">
              <a:buNone/>
            </a:pPr>
            <a:endParaRPr lang="en-US" sz="2800" dirty="0">
              <a:latin typeface="Century Gothic" panose="020B0502020202020204" pitchFamily="34" charset="0"/>
            </a:endParaRPr>
          </a:p>
          <a:p>
            <a:pPr>
              <a:lnSpc>
                <a:spcPct val="110000"/>
              </a:lnSpc>
            </a:pPr>
            <a:r>
              <a:rPr lang="en-US" sz="2800" dirty="0">
                <a:solidFill>
                  <a:schemeClr val="tx1"/>
                </a:solidFill>
                <a:latin typeface="Century Gothic" panose="020B0502020202020204" pitchFamily="34" charset="0"/>
              </a:rPr>
              <a:t>Take Stock In Children (TSIC) admits students in grade 8 and serves them through grade 12</a:t>
            </a:r>
          </a:p>
          <a:p>
            <a:pPr lvl="1">
              <a:lnSpc>
                <a:spcPct val="110000"/>
              </a:lnSpc>
              <a:spcBef>
                <a:spcPts val="1000"/>
              </a:spcBef>
              <a:buFont typeface="Courier New" panose="02070309020205020404" pitchFamily="49" charset="0"/>
              <a:buChar char="o"/>
            </a:pPr>
            <a:r>
              <a:rPr lang="en-US" sz="2201" dirty="0">
                <a:solidFill>
                  <a:schemeClr val="tx1"/>
                </a:solidFill>
                <a:latin typeface="Century Gothic" panose="020B0502020202020204" pitchFamily="34" charset="0"/>
              </a:rPr>
              <a:t>Includes mentors, college/career success coaches, workshops/labs, college campus visits, 2-year Florida Pre-Paid (FPP) scholarships, and possibility of earning 2-year FPP College Complete scholarships</a:t>
            </a:r>
          </a:p>
          <a:p>
            <a:pPr>
              <a:lnSpc>
                <a:spcPct val="110000"/>
              </a:lnSpc>
            </a:pPr>
            <a:r>
              <a:rPr lang="en-US" sz="2800" dirty="0">
                <a:solidFill>
                  <a:schemeClr val="tx1"/>
                </a:solidFill>
                <a:latin typeface="Century Gothic" panose="020B0502020202020204" pitchFamily="34" charset="0"/>
              </a:rPr>
              <a:t>College &amp; Career Prep (CCP) admits students in grade 10 and serves them through grade 12</a:t>
            </a:r>
          </a:p>
          <a:p>
            <a:pPr lvl="1">
              <a:lnSpc>
                <a:spcPct val="110000"/>
              </a:lnSpc>
              <a:spcBef>
                <a:spcPts val="1000"/>
              </a:spcBef>
              <a:buFont typeface="Courier New" panose="02070309020205020404" pitchFamily="49" charset="0"/>
              <a:buChar char="o"/>
            </a:pPr>
            <a:r>
              <a:rPr lang="en-US" sz="2200" dirty="0">
                <a:solidFill>
                  <a:schemeClr val="tx1"/>
                </a:solidFill>
                <a:latin typeface="Century Gothic" panose="020B0502020202020204" pitchFamily="34" charset="0"/>
              </a:rPr>
              <a:t>Includes college/career success coaches, workshops/labs, college campus visits; eligible students earn 2-year FPP scholarships and possibility of College Complete scholarships</a:t>
            </a:r>
          </a:p>
          <a:p>
            <a:pPr lvl="1">
              <a:lnSpc>
                <a:spcPct val="110000"/>
              </a:lnSpc>
              <a:spcBef>
                <a:spcPts val="1000"/>
              </a:spcBef>
              <a:buFont typeface="Courier New" panose="02070309020205020404" pitchFamily="49" charset="0"/>
              <a:buChar char="o"/>
            </a:pPr>
            <a:r>
              <a:rPr lang="en-US" sz="2200" dirty="0">
                <a:solidFill>
                  <a:schemeClr val="tx1"/>
                </a:solidFill>
                <a:latin typeface="Century Gothic" panose="020B0502020202020204" pitchFamily="34" charset="0"/>
              </a:rPr>
              <a:t>No mentoring component</a:t>
            </a:r>
          </a:p>
          <a:p>
            <a:pPr>
              <a:lnSpc>
                <a:spcPct val="110000"/>
              </a:lnSpc>
            </a:pPr>
            <a:r>
              <a:rPr lang="en-US" sz="2800" dirty="0">
                <a:solidFill>
                  <a:schemeClr val="tx1"/>
                </a:solidFill>
                <a:latin typeface="Century Gothic" panose="020B0502020202020204" pitchFamily="34" charset="0"/>
              </a:rPr>
              <a:t>College &amp; Career Access Support workshops are open to all Collier students i.e. FAFSA, college scholarships</a:t>
            </a:r>
          </a:p>
          <a:p>
            <a:pPr lvl="1">
              <a:lnSpc>
                <a:spcPct val="110000"/>
              </a:lnSpc>
              <a:spcBef>
                <a:spcPts val="1000"/>
              </a:spcBef>
              <a:buFont typeface="Courier New" panose="02070309020205020404" pitchFamily="49" charset="0"/>
              <a:buChar char="o"/>
            </a:pPr>
            <a:r>
              <a:rPr lang="en-US" sz="2201" dirty="0">
                <a:solidFill>
                  <a:schemeClr val="tx1"/>
                </a:solidFill>
                <a:latin typeface="Century Gothic" panose="020B0502020202020204" pitchFamily="34" charset="0"/>
              </a:rPr>
              <a:t>Offered at high schools, Champions For Learning, and other locations</a:t>
            </a:r>
          </a:p>
          <a:p>
            <a:endParaRPr lang="en-US" sz="2800" dirty="0">
              <a:solidFill>
                <a:schemeClr val="tx1"/>
              </a:solidFill>
              <a:latin typeface="Century Gothic" panose="020B0502020202020204" pitchFamily="34" charset="0"/>
            </a:endParaRPr>
          </a:p>
          <a:p>
            <a:endParaRPr lang="en-US" sz="2800" dirty="0">
              <a:latin typeface="Century Gothic" panose="020B0502020202020204" pitchFamily="34" charset="0"/>
            </a:endParaRPr>
          </a:p>
          <a:p>
            <a:endParaRPr lang="en-US" sz="2800" dirty="0">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23310119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07D4B-3E1D-228D-BF6C-85AB8E50BB5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846395F-F280-6079-B5AA-6BB987103039}"/>
              </a:ext>
            </a:extLst>
          </p:cNvPr>
          <p:cNvSpPr>
            <a:spLocks noGrp="1"/>
          </p:cNvSpPr>
          <p:nvPr>
            <p:ph type="body" sz="quarter" idx="13"/>
          </p:nvPr>
        </p:nvSpPr>
        <p:spPr>
          <a:xfrm>
            <a:off x="1056217" y="188153"/>
            <a:ext cx="10291487" cy="1352211"/>
          </a:xfrm>
        </p:spPr>
        <p:txBody>
          <a:bodyPr/>
          <a:lstStyle/>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Expand Our Impact Immediately &amp; </a:t>
            </a:r>
          </a:p>
          <a:p>
            <a:pPr marL="0" indent="0">
              <a:lnSpc>
                <a:spcPct val="100000"/>
              </a:lnSpc>
              <a:spcBef>
                <a:spcPts val="0"/>
              </a:spcBef>
              <a:buNone/>
            </a:pPr>
            <a:r>
              <a:rPr lang="en-US" dirty="0">
                <a:solidFill>
                  <a:schemeClr val="accent6">
                    <a:lumMod val="75000"/>
                  </a:schemeClr>
                </a:solidFill>
                <a:latin typeface="Century Gothic" panose="020B0502020202020204" pitchFamily="34" charset="0"/>
              </a:rPr>
              <a:t>Lay Foundation for Further Expansion</a:t>
            </a:r>
          </a:p>
        </p:txBody>
      </p:sp>
      <p:sp>
        <p:nvSpPr>
          <p:cNvPr id="3" name="Text Placeholder 3">
            <a:extLst>
              <a:ext uri="{FF2B5EF4-FFF2-40B4-BE49-F238E27FC236}">
                <a16:creationId xmlns:a16="http://schemas.microsoft.com/office/drawing/2014/main" id="{99224743-F929-5F87-3057-2A169E3B507C}"/>
              </a:ext>
            </a:extLst>
          </p:cNvPr>
          <p:cNvSpPr txBox="1">
            <a:spLocks/>
          </p:cNvSpPr>
          <p:nvPr/>
        </p:nvSpPr>
        <p:spPr>
          <a:xfrm>
            <a:off x="1277589" y="1512110"/>
            <a:ext cx="9118646" cy="51577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999"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lumMod val="50000"/>
                    <a:lumOff val="50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lumOff val="50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lumOff val="50000"/>
                  </a:schemeClr>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000" dirty="0">
              <a:solidFill>
                <a:prstClr val="black"/>
              </a:solidFill>
              <a:latin typeface="Century Gothic" panose="020B0502020202020204" pitchFamily="34" charset="0"/>
            </a:endParaRPr>
          </a:p>
          <a:p>
            <a:r>
              <a:rPr lang="en-US" sz="2200" dirty="0">
                <a:solidFill>
                  <a:prstClr val="black"/>
                </a:solidFill>
                <a:latin typeface="Century Gothic" panose="020B0502020202020204" pitchFamily="34" charset="0"/>
              </a:rPr>
              <a:t>Serve more students through grade 8 to 12 college and career prep programs by operating both Take Stock in Children and a parallel </a:t>
            </a:r>
            <a:r>
              <a:rPr lang="en-US" sz="2200" dirty="0">
                <a:solidFill>
                  <a:schemeClr val="tx1"/>
                </a:solidFill>
                <a:latin typeface="Century Gothic" panose="020B0502020202020204" pitchFamily="34" charset="0"/>
              </a:rPr>
              <a:t>CFL </a:t>
            </a:r>
            <a:r>
              <a:rPr lang="en-US" sz="2200" dirty="0">
                <a:solidFill>
                  <a:prstClr val="black"/>
                </a:solidFill>
                <a:latin typeface="Century Gothic" panose="020B0502020202020204" pitchFamily="34" charset="0"/>
              </a:rPr>
              <a:t> program</a:t>
            </a:r>
          </a:p>
          <a:p>
            <a:pPr marL="0" indent="0">
              <a:buNone/>
            </a:pPr>
            <a:endParaRPr lang="en-US" sz="2200" dirty="0">
              <a:solidFill>
                <a:prstClr val="black"/>
              </a:solidFill>
              <a:latin typeface="Century Gothic" panose="020B0502020202020204" pitchFamily="34" charset="0"/>
            </a:endParaRPr>
          </a:p>
          <a:p>
            <a:r>
              <a:rPr lang="en-US" sz="2200" dirty="0">
                <a:solidFill>
                  <a:prstClr val="black"/>
                </a:solidFill>
                <a:latin typeface="Century Gothic" panose="020B0502020202020204" pitchFamily="34" charset="0"/>
              </a:rPr>
              <a:t>Serve more students through our grade 10 to 12 college and career prep program with a scholarship component</a:t>
            </a:r>
          </a:p>
          <a:p>
            <a:pPr marL="0" indent="0">
              <a:buNone/>
            </a:pPr>
            <a:endParaRPr lang="en-US" sz="2200" dirty="0">
              <a:solidFill>
                <a:prstClr val="black"/>
              </a:solidFill>
              <a:latin typeface="Century Gothic" panose="020B0502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200" dirty="0">
                <a:solidFill>
                  <a:prstClr val="black"/>
                </a:solidFill>
                <a:latin typeface="Century Gothic" panose="020B0502020202020204" pitchFamily="34" charset="0"/>
              </a:rPr>
              <a:t>Renew our emphasis on </a:t>
            </a: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Calibri Light" panose="020F0302020204030204" pitchFamily="34" charset="0"/>
              </a:rPr>
              <a:t>College </a:t>
            </a:r>
            <a:r>
              <a:rPr kumimoji="0" lang="en-US" sz="22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Calibri Light" panose="020F0302020204030204" pitchFamily="34" charset="0"/>
              </a:rPr>
              <a:t>&amp; Career </a:t>
            </a: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Calibri Light" panose="020F0302020204030204" pitchFamily="34" charset="0"/>
              </a:rPr>
              <a:t>Access Support for high school students, regardless of whether they are enrolled in our college and career </a:t>
            </a:r>
            <a:r>
              <a:rPr lang="en-US" sz="2200" dirty="0">
                <a:solidFill>
                  <a:prstClr val="black"/>
                </a:solidFill>
                <a:latin typeface="Century Gothic" panose="020B0502020202020204" pitchFamily="34" charset="0"/>
              </a:rPr>
              <a:t>prep</a:t>
            </a: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Calibri Light" panose="020F0302020204030204" pitchFamily="34" charset="0"/>
              </a:rPr>
              <a:t> programs</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US" sz="2800" b="0" i="0" u="none" strike="noStrike" kern="1200" cap="none" spc="0" normalizeH="0" baseline="0" noProof="0" dirty="0">
              <a:ln>
                <a:noFill/>
              </a:ln>
              <a:solidFill>
                <a:prstClr val="black">
                  <a:lumMod val="50000"/>
                  <a:lumOff val="50000"/>
                </a:prstClr>
              </a:solidFill>
              <a:effectLst/>
              <a:uLnTx/>
              <a:uFillTx/>
              <a:latin typeface="Calibri Light" panose="020F030202020403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Calibri Light" panose="020F030202020403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lumMod val="50000"/>
                  <a:lumOff val="50000"/>
                </a:prstClr>
              </a:solidFill>
              <a:effectLst/>
              <a:uLnTx/>
              <a:uFillTx/>
              <a:latin typeface="Century Gothic" panose="020B050202020202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lumMod val="50000"/>
                  <a:lumOff val="50000"/>
                </a:prstClr>
              </a:solidFill>
              <a:effectLst/>
              <a:uLnTx/>
              <a:uFillTx/>
              <a:latin typeface="Century Gothic" panose="020B0502020202020204" pitchFamily="34" charset="0"/>
              <a:ea typeface="+mn-ea"/>
              <a:cs typeface="Calibri Light" panose="020F0302020204030204" pitchFamily="34" charset="0"/>
            </a:endParaRPr>
          </a:p>
          <a:p>
            <a:pPr marL="428539" marR="0" lvl="0" indent="-428539"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99" b="0" i="0" u="none" strike="noStrike" kern="1200" cap="none" spc="0" normalizeH="0" baseline="0" noProof="0" dirty="0">
              <a:ln>
                <a:noFill/>
              </a:ln>
              <a:solidFill>
                <a:prstClr val="black">
                  <a:lumMod val="50000"/>
                  <a:lumOff val="50000"/>
                </a:prstClr>
              </a:solidFill>
              <a:effectLst/>
              <a:uLnTx/>
              <a:uFillTx/>
              <a:latin typeface="Century Gothic" panose="020B0502020202020204" pitchFamily="34" charset="0"/>
              <a:ea typeface="+mn-ea"/>
              <a:cs typeface="Calibri Light" panose="020F0302020204030204" pitchFamily="34" charset="0"/>
            </a:endParaRPr>
          </a:p>
        </p:txBody>
      </p:sp>
    </p:spTree>
    <p:extLst>
      <p:ext uri="{BB962C8B-B14F-4D97-AF65-F5344CB8AC3E}">
        <p14:creationId xmlns:p14="http://schemas.microsoft.com/office/powerpoint/2010/main" val="376341998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ABB38-67DF-1EB2-9088-FCFA64E6EFA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8D3CEFE-B33A-E0CD-6087-E94EBBD3F7DF}"/>
              </a:ext>
            </a:extLst>
          </p:cNvPr>
          <p:cNvSpPr>
            <a:spLocks noGrp="1"/>
          </p:cNvSpPr>
          <p:nvPr>
            <p:ph type="body" sz="quarter" idx="13"/>
          </p:nvPr>
        </p:nvSpPr>
        <p:spPr>
          <a:xfrm>
            <a:off x="1056216" y="188154"/>
            <a:ext cx="10273199" cy="731076"/>
          </a:xfrm>
        </p:spPr>
        <p:txBody>
          <a:bodyPr/>
          <a:lstStyle/>
          <a:p>
            <a:pPr marL="0" indent="0">
              <a:buNone/>
            </a:pPr>
            <a:r>
              <a:rPr lang="en-US" dirty="0">
                <a:solidFill>
                  <a:schemeClr val="accent6">
                    <a:lumMod val="75000"/>
                  </a:schemeClr>
                </a:solidFill>
                <a:latin typeface="Century Gothic" panose="020B0502020202020204" pitchFamily="34" charset="0"/>
              </a:rPr>
              <a:t>Expansion of Grade 8 to Grade 12 Program</a:t>
            </a:r>
          </a:p>
        </p:txBody>
      </p:sp>
      <p:sp>
        <p:nvSpPr>
          <p:cNvPr id="4" name="Text Placeholder 3">
            <a:extLst>
              <a:ext uri="{FF2B5EF4-FFF2-40B4-BE49-F238E27FC236}">
                <a16:creationId xmlns:a16="http://schemas.microsoft.com/office/drawing/2014/main" id="{38F8D82D-5B00-7EC4-5B03-C14999927457}"/>
              </a:ext>
            </a:extLst>
          </p:cNvPr>
          <p:cNvSpPr>
            <a:spLocks noGrp="1"/>
          </p:cNvSpPr>
          <p:nvPr>
            <p:ph type="body" sz="quarter" idx="15"/>
          </p:nvPr>
        </p:nvSpPr>
        <p:spPr>
          <a:xfrm>
            <a:off x="1043158" y="1047119"/>
            <a:ext cx="8666085" cy="4948966"/>
          </a:xfrm>
        </p:spPr>
        <p:txBody>
          <a:bodyPr>
            <a:normAutofit fontScale="92500" lnSpcReduction="10000"/>
          </a:bodyPr>
          <a:lstStyle/>
          <a:p>
            <a:pPr marL="0" indent="0">
              <a:buNone/>
            </a:pPr>
            <a:endParaRPr lang="en-US" sz="2800" dirty="0">
              <a:latin typeface="Century Gothic" panose="020B0502020202020204" pitchFamily="34" charset="0"/>
            </a:endParaRPr>
          </a:p>
          <a:p>
            <a:r>
              <a:rPr lang="en-US" sz="2800" dirty="0">
                <a:solidFill>
                  <a:schemeClr val="tx1"/>
                </a:solidFill>
                <a:latin typeface="Century Gothic" panose="020B0502020202020204" pitchFamily="34" charset="0"/>
              </a:rPr>
              <a:t>Maintain the TSIC grade 8 to grade 12 program and the CFL program with grade 10 entry</a:t>
            </a:r>
          </a:p>
          <a:p>
            <a:r>
              <a:rPr lang="en-US" sz="2800" dirty="0">
                <a:solidFill>
                  <a:schemeClr val="tx1"/>
                </a:solidFill>
                <a:latin typeface="Century Gothic" panose="020B0502020202020204" pitchFamily="34" charset="0"/>
              </a:rPr>
              <a:t>Also operate a CFL parallel grade 8 to grade 12 program </a:t>
            </a:r>
            <a:endParaRPr lang="en-US" sz="2800" strike="sngStrike" dirty="0">
              <a:solidFill>
                <a:schemeClr val="tx1"/>
              </a:solidFill>
              <a:latin typeface="Century Gothic" panose="020B0502020202020204" pitchFamily="34" charset="0"/>
            </a:endParaRPr>
          </a:p>
          <a:p>
            <a:r>
              <a:rPr lang="en-US" sz="2800" dirty="0">
                <a:solidFill>
                  <a:schemeClr val="tx1"/>
                </a:solidFill>
                <a:latin typeface="Century Gothic" panose="020B0502020202020204" pitchFamily="34" charset="0"/>
              </a:rPr>
              <a:t>The CFL parallel program would maintain the program components of TSIC (mentors; CFL coaches; scholarships; workshops/labs) with the frequency of program components adjusted to better meet student needs</a:t>
            </a:r>
          </a:p>
          <a:p>
            <a:r>
              <a:rPr lang="en-US" sz="2800" dirty="0">
                <a:solidFill>
                  <a:schemeClr val="tx1"/>
                </a:solidFill>
                <a:latin typeface="Century Gothic" panose="020B0502020202020204" pitchFamily="34" charset="0"/>
              </a:rPr>
              <a:t>The expansion would allow greater opportunity for school-based mentoring, coaching, workshops and labs</a:t>
            </a:r>
          </a:p>
          <a:p>
            <a:endParaRPr lang="en-US" sz="2800" dirty="0">
              <a:latin typeface="Century Gothic" panose="020B0502020202020204" pitchFamily="34" charset="0"/>
            </a:endParaRPr>
          </a:p>
          <a:p>
            <a:endParaRPr lang="en-US" sz="2800" dirty="0">
              <a:latin typeface="Century Gothic" panose="020B0502020202020204" pitchFamily="34" charset="0"/>
            </a:endParaRPr>
          </a:p>
          <a:p>
            <a:pPr marL="428539" indent="-428539"/>
            <a:endParaRPr lang="en-US" sz="2699" dirty="0">
              <a:latin typeface="Century Gothic" panose="020B0502020202020204" pitchFamily="34" charset="0"/>
            </a:endParaRPr>
          </a:p>
        </p:txBody>
      </p:sp>
    </p:spTree>
    <p:extLst>
      <p:ext uri="{BB962C8B-B14F-4D97-AF65-F5344CB8AC3E}">
        <p14:creationId xmlns:p14="http://schemas.microsoft.com/office/powerpoint/2010/main" val="268717747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4AE9D-D806-6FEE-13FF-DB50C0726EE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222E767-017A-E176-2F61-929DB185FA51}"/>
              </a:ext>
            </a:extLst>
          </p:cNvPr>
          <p:cNvSpPr>
            <a:spLocks noGrp="1"/>
          </p:cNvSpPr>
          <p:nvPr>
            <p:ph type="body" sz="quarter" idx="13"/>
          </p:nvPr>
        </p:nvSpPr>
        <p:spPr>
          <a:xfrm>
            <a:off x="1110119" y="316043"/>
            <a:ext cx="9971762" cy="731076"/>
          </a:xfrm>
        </p:spPr>
        <p:txBody>
          <a:bodyPr/>
          <a:lstStyle/>
          <a:p>
            <a:pPr marL="0" indent="0">
              <a:buNone/>
            </a:pPr>
            <a:r>
              <a:rPr lang="en-US" dirty="0">
                <a:solidFill>
                  <a:schemeClr val="accent6">
                    <a:lumMod val="75000"/>
                  </a:schemeClr>
                </a:solidFill>
                <a:latin typeface="Century Gothic" panose="020B0502020202020204" pitchFamily="34" charset="0"/>
              </a:rPr>
              <a:t>Enrollment – Current Trajectory</a:t>
            </a:r>
          </a:p>
        </p:txBody>
      </p:sp>
      <p:graphicFrame>
        <p:nvGraphicFramePr>
          <p:cNvPr id="6" name="Table 5">
            <a:extLst>
              <a:ext uri="{FF2B5EF4-FFF2-40B4-BE49-F238E27FC236}">
                <a16:creationId xmlns:a16="http://schemas.microsoft.com/office/drawing/2014/main" id="{0D9A75E8-4552-8CFA-9D6E-CE4A4FB68726}"/>
              </a:ext>
            </a:extLst>
          </p:cNvPr>
          <p:cNvGraphicFramePr>
            <a:graphicFrameLocks noGrp="1"/>
          </p:cNvGraphicFramePr>
          <p:nvPr>
            <p:extLst>
              <p:ext uri="{D42A27DB-BD31-4B8C-83A1-F6EECF244321}">
                <p14:modId xmlns:p14="http://schemas.microsoft.com/office/powerpoint/2010/main" val="1150199284"/>
              </p:ext>
            </p:extLst>
          </p:nvPr>
        </p:nvGraphicFramePr>
        <p:xfrm>
          <a:off x="1611376" y="1439152"/>
          <a:ext cx="6502400" cy="36271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361382133"/>
                    </a:ext>
                  </a:extLst>
                </a:gridCol>
                <a:gridCol w="1625600">
                  <a:extLst>
                    <a:ext uri="{9D8B030D-6E8A-4147-A177-3AD203B41FA5}">
                      <a16:colId xmlns:a16="http://schemas.microsoft.com/office/drawing/2014/main" val="3603282634"/>
                    </a:ext>
                  </a:extLst>
                </a:gridCol>
                <a:gridCol w="1625600">
                  <a:extLst>
                    <a:ext uri="{9D8B030D-6E8A-4147-A177-3AD203B41FA5}">
                      <a16:colId xmlns:a16="http://schemas.microsoft.com/office/drawing/2014/main" val="1770715945"/>
                    </a:ext>
                  </a:extLst>
                </a:gridCol>
                <a:gridCol w="1625600">
                  <a:extLst>
                    <a:ext uri="{9D8B030D-6E8A-4147-A177-3AD203B41FA5}">
                      <a16:colId xmlns:a16="http://schemas.microsoft.com/office/drawing/2014/main" val="1291795279"/>
                    </a:ext>
                  </a:extLst>
                </a:gridCol>
              </a:tblGrid>
              <a:tr h="370840">
                <a:tc>
                  <a:txBody>
                    <a:bodyPr/>
                    <a:lstStyle/>
                    <a:p>
                      <a:endParaRPr lang="en-US" sz="2800" dirty="0"/>
                    </a:p>
                  </a:txBody>
                  <a:tcPr/>
                </a:tc>
                <a:tc>
                  <a:txBody>
                    <a:bodyPr/>
                    <a:lstStyle/>
                    <a:p>
                      <a:r>
                        <a:rPr lang="en-US" sz="2800" dirty="0"/>
                        <a:t>TSIC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CCP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Total</a:t>
                      </a:r>
                    </a:p>
                  </a:txBody>
                  <a:tcPr/>
                </a:tc>
                <a:extLst>
                  <a:ext uri="{0D108BD9-81ED-4DB2-BD59-A6C34878D82A}">
                    <a16:rowId xmlns:a16="http://schemas.microsoft.com/office/drawing/2014/main" val="403450831"/>
                  </a:ext>
                </a:extLst>
              </a:tr>
              <a:tr h="370840">
                <a:tc>
                  <a:txBody>
                    <a:bodyPr/>
                    <a:lstStyle/>
                    <a:p>
                      <a:r>
                        <a:rPr lang="en-US" sz="2800" dirty="0"/>
                        <a:t>Grade 8</a:t>
                      </a:r>
                    </a:p>
                  </a:txBody>
                  <a:tcPr/>
                </a:tc>
                <a:tc>
                  <a:txBody>
                    <a:bodyPr/>
                    <a:lstStyle/>
                    <a:p>
                      <a:r>
                        <a:rPr lang="en-US" sz="2800" dirty="0"/>
                        <a:t>32</a:t>
                      </a:r>
                    </a:p>
                  </a:txBody>
                  <a:tcPr/>
                </a:tc>
                <a:tc>
                  <a:txBody>
                    <a:bodyPr/>
                    <a:lstStyle/>
                    <a:p>
                      <a:endParaRPr lang="en-US" sz="2800" dirty="0"/>
                    </a:p>
                  </a:txBody>
                  <a:tcPr/>
                </a:tc>
                <a:tc>
                  <a:txBody>
                    <a:bodyPr/>
                    <a:lstStyle/>
                    <a:p>
                      <a:endParaRPr lang="en-US" sz="2800" dirty="0"/>
                    </a:p>
                  </a:txBody>
                  <a:tcPr/>
                </a:tc>
                <a:extLst>
                  <a:ext uri="{0D108BD9-81ED-4DB2-BD59-A6C34878D82A}">
                    <a16:rowId xmlns:a16="http://schemas.microsoft.com/office/drawing/2014/main" val="4112418131"/>
                  </a:ext>
                </a:extLst>
              </a:tr>
              <a:tr h="370840">
                <a:tc>
                  <a:txBody>
                    <a:bodyPr/>
                    <a:lstStyle/>
                    <a:p>
                      <a:r>
                        <a:rPr lang="en-US" sz="2800" dirty="0"/>
                        <a:t>Grade 9</a:t>
                      </a:r>
                    </a:p>
                  </a:txBody>
                  <a:tcPr/>
                </a:tc>
                <a:tc>
                  <a:txBody>
                    <a:bodyPr/>
                    <a:lstStyle/>
                    <a:p>
                      <a:r>
                        <a:rPr lang="en-US" sz="2800" dirty="0"/>
                        <a:t>32</a:t>
                      </a:r>
                    </a:p>
                  </a:txBody>
                  <a:tcPr/>
                </a:tc>
                <a:tc>
                  <a:txBody>
                    <a:bodyPr/>
                    <a:lstStyle/>
                    <a:p>
                      <a:endParaRPr lang="en-US" sz="2800" dirty="0"/>
                    </a:p>
                  </a:txBody>
                  <a:tcPr/>
                </a:tc>
                <a:tc>
                  <a:txBody>
                    <a:bodyPr/>
                    <a:lstStyle/>
                    <a:p>
                      <a:endParaRPr lang="en-US" sz="2800"/>
                    </a:p>
                  </a:txBody>
                  <a:tcPr/>
                </a:tc>
                <a:extLst>
                  <a:ext uri="{0D108BD9-81ED-4DB2-BD59-A6C34878D82A}">
                    <a16:rowId xmlns:a16="http://schemas.microsoft.com/office/drawing/2014/main" val="2356028100"/>
                  </a:ext>
                </a:extLst>
              </a:tr>
              <a:tr h="370840">
                <a:tc>
                  <a:txBody>
                    <a:bodyPr/>
                    <a:lstStyle/>
                    <a:p>
                      <a:r>
                        <a:rPr lang="en-US" sz="2800" dirty="0"/>
                        <a:t>Grade 10</a:t>
                      </a:r>
                    </a:p>
                  </a:txBody>
                  <a:tcPr/>
                </a:tc>
                <a:tc>
                  <a:txBody>
                    <a:bodyPr/>
                    <a:lstStyle/>
                    <a:p>
                      <a:r>
                        <a:rPr lang="en-US" sz="2800" dirty="0"/>
                        <a:t>32</a:t>
                      </a:r>
                    </a:p>
                  </a:txBody>
                  <a:tcPr/>
                </a:tc>
                <a:tc>
                  <a:txBody>
                    <a:bodyPr/>
                    <a:lstStyle/>
                    <a:p>
                      <a:r>
                        <a:rPr lang="en-US" sz="2800" dirty="0"/>
                        <a:t>27</a:t>
                      </a:r>
                    </a:p>
                  </a:txBody>
                  <a:tcPr/>
                </a:tc>
                <a:tc>
                  <a:txBody>
                    <a:bodyPr/>
                    <a:lstStyle/>
                    <a:p>
                      <a:endParaRPr lang="en-US" sz="2800" dirty="0"/>
                    </a:p>
                  </a:txBody>
                  <a:tcPr/>
                </a:tc>
                <a:extLst>
                  <a:ext uri="{0D108BD9-81ED-4DB2-BD59-A6C34878D82A}">
                    <a16:rowId xmlns:a16="http://schemas.microsoft.com/office/drawing/2014/main" val="3768339946"/>
                  </a:ext>
                </a:extLst>
              </a:tr>
              <a:tr h="370840">
                <a:tc>
                  <a:txBody>
                    <a:bodyPr/>
                    <a:lstStyle/>
                    <a:p>
                      <a:r>
                        <a:rPr lang="en-US" sz="2800" dirty="0"/>
                        <a:t>Grade 11</a:t>
                      </a:r>
                    </a:p>
                  </a:txBody>
                  <a:tcPr/>
                </a:tc>
                <a:tc>
                  <a:txBody>
                    <a:bodyPr/>
                    <a:lstStyle/>
                    <a:p>
                      <a:r>
                        <a:rPr lang="en-US" sz="2800" dirty="0"/>
                        <a:t>32</a:t>
                      </a:r>
                    </a:p>
                  </a:txBody>
                  <a:tcPr/>
                </a:tc>
                <a:tc>
                  <a:txBody>
                    <a:bodyPr/>
                    <a:lstStyle/>
                    <a:p>
                      <a:r>
                        <a:rPr lang="en-US" sz="2800" dirty="0"/>
                        <a:t>27</a:t>
                      </a:r>
                    </a:p>
                  </a:txBody>
                  <a:tcPr/>
                </a:tc>
                <a:tc>
                  <a:txBody>
                    <a:bodyPr/>
                    <a:lstStyle/>
                    <a:p>
                      <a:endParaRPr lang="en-US" sz="2800" dirty="0"/>
                    </a:p>
                  </a:txBody>
                  <a:tcPr/>
                </a:tc>
                <a:extLst>
                  <a:ext uri="{0D108BD9-81ED-4DB2-BD59-A6C34878D82A}">
                    <a16:rowId xmlns:a16="http://schemas.microsoft.com/office/drawing/2014/main" val="2623097598"/>
                  </a:ext>
                </a:extLst>
              </a:tr>
              <a:tr h="370840">
                <a:tc>
                  <a:txBody>
                    <a:bodyPr/>
                    <a:lstStyle/>
                    <a:p>
                      <a:r>
                        <a:rPr lang="en-US" sz="2800" dirty="0"/>
                        <a:t>Grade 12</a:t>
                      </a:r>
                    </a:p>
                  </a:txBody>
                  <a:tcPr/>
                </a:tc>
                <a:tc>
                  <a:txBody>
                    <a:bodyPr/>
                    <a:lstStyle/>
                    <a:p>
                      <a:r>
                        <a:rPr lang="en-US" sz="2800" dirty="0"/>
                        <a:t>32</a:t>
                      </a:r>
                    </a:p>
                  </a:txBody>
                  <a:tcPr/>
                </a:tc>
                <a:tc>
                  <a:txBody>
                    <a:bodyPr/>
                    <a:lstStyle/>
                    <a:p>
                      <a:r>
                        <a:rPr lang="en-US" sz="2800" dirty="0"/>
                        <a:t>27</a:t>
                      </a:r>
                    </a:p>
                  </a:txBody>
                  <a:tcPr/>
                </a:tc>
                <a:tc>
                  <a:txBody>
                    <a:bodyPr/>
                    <a:lstStyle/>
                    <a:p>
                      <a:endParaRPr lang="en-US" sz="2800" dirty="0"/>
                    </a:p>
                  </a:txBody>
                  <a:tcPr/>
                </a:tc>
                <a:extLst>
                  <a:ext uri="{0D108BD9-81ED-4DB2-BD59-A6C34878D82A}">
                    <a16:rowId xmlns:a16="http://schemas.microsoft.com/office/drawing/2014/main" val="361664197"/>
                  </a:ext>
                </a:extLst>
              </a:tr>
              <a:tr h="370840">
                <a:tc>
                  <a:txBody>
                    <a:bodyPr/>
                    <a:lstStyle/>
                    <a:p>
                      <a:r>
                        <a:rPr lang="en-US" sz="2800" dirty="0"/>
                        <a:t>Total</a:t>
                      </a:r>
                    </a:p>
                  </a:txBody>
                  <a:tcPr/>
                </a:tc>
                <a:tc>
                  <a:txBody>
                    <a:bodyPr/>
                    <a:lstStyle/>
                    <a:p>
                      <a:r>
                        <a:rPr lang="en-US" sz="2800" dirty="0"/>
                        <a:t>160</a:t>
                      </a:r>
                    </a:p>
                  </a:txBody>
                  <a:tcPr/>
                </a:tc>
                <a:tc>
                  <a:txBody>
                    <a:bodyPr/>
                    <a:lstStyle/>
                    <a:p>
                      <a:r>
                        <a:rPr lang="en-US" sz="2800" dirty="0"/>
                        <a:t>81</a:t>
                      </a:r>
                    </a:p>
                  </a:txBody>
                  <a:tcPr/>
                </a:tc>
                <a:tc>
                  <a:txBody>
                    <a:bodyPr/>
                    <a:lstStyle/>
                    <a:p>
                      <a:r>
                        <a:rPr lang="en-US" sz="2800" dirty="0"/>
                        <a:t>241</a:t>
                      </a:r>
                    </a:p>
                  </a:txBody>
                  <a:tcPr/>
                </a:tc>
                <a:extLst>
                  <a:ext uri="{0D108BD9-81ED-4DB2-BD59-A6C34878D82A}">
                    <a16:rowId xmlns:a16="http://schemas.microsoft.com/office/drawing/2014/main" val="602343205"/>
                  </a:ext>
                </a:extLst>
              </a:tr>
            </a:tbl>
          </a:graphicData>
        </a:graphic>
      </p:graphicFrame>
      <p:sp>
        <p:nvSpPr>
          <p:cNvPr id="4" name="TextBox 3">
            <a:extLst>
              <a:ext uri="{FF2B5EF4-FFF2-40B4-BE49-F238E27FC236}">
                <a16:creationId xmlns:a16="http://schemas.microsoft.com/office/drawing/2014/main" id="{B69DD7CF-C70B-0F98-D21A-FB4EEF06D50C}"/>
              </a:ext>
            </a:extLst>
          </p:cNvPr>
          <p:cNvSpPr txBox="1"/>
          <p:nvPr/>
        </p:nvSpPr>
        <p:spPr>
          <a:xfrm>
            <a:off x="1611376" y="5418848"/>
            <a:ext cx="8695009" cy="369332"/>
          </a:xfrm>
          <a:prstGeom prst="rect">
            <a:avLst/>
          </a:prstGeom>
          <a:noFill/>
        </p:spPr>
        <p:txBody>
          <a:bodyPr wrap="none" rtlCol="0">
            <a:spAutoFit/>
          </a:bodyPr>
          <a:lstStyle/>
          <a:p>
            <a:r>
              <a:rPr lang="en-US" dirty="0"/>
              <a:t>This table illustrates enrollment if fY23-fY25 enrollment averages persist for five years.</a:t>
            </a:r>
          </a:p>
        </p:txBody>
      </p:sp>
    </p:spTree>
    <p:extLst>
      <p:ext uri="{BB962C8B-B14F-4D97-AF65-F5344CB8AC3E}">
        <p14:creationId xmlns:p14="http://schemas.microsoft.com/office/powerpoint/2010/main" val="491704902"/>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8631</TotalTime>
  <Words>2880</Words>
  <Application>Microsoft Office PowerPoint</Application>
  <PresentationFormat>Widescreen</PresentationFormat>
  <Paragraphs>408</Paragraphs>
  <Slides>36</Slides>
  <Notes>36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36</vt:i4>
      </vt:variant>
    </vt:vector>
  </HeadingPairs>
  <TitlesOfParts>
    <vt:vector size="47" baseType="lpstr">
      <vt:lpstr>Aptos</vt:lpstr>
      <vt:lpstr>Aptos Display</vt:lpstr>
      <vt:lpstr>Arial</vt:lpstr>
      <vt:lpstr>Calibri</vt:lpstr>
      <vt:lpstr>Calibri Light</vt:lpstr>
      <vt:lpstr>Cambria</vt:lpstr>
      <vt:lpstr>Century Gothic</vt:lpstr>
      <vt:lpstr>Courier New</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Sydney Fahrenbruch</dc:creator>
  <cp:lastModifiedBy>Eric Williams</cp:lastModifiedBy>
  <cp:revision>24</cp:revision>
  <cp:lastPrinted>2025-12-12T18:48:15Z</cp:lastPrinted>
  <dcterms:created xsi:type="dcterms:W3CDTF">2025-09-30T14:48:15Z</dcterms:created>
  <dcterms:modified xsi:type="dcterms:W3CDTF">2026-01-08T21:45:22Z</dcterms:modified>
</cp:coreProperties>
</file>